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80" r:id="rId2"/>
    <p:sldId id="307" r:id="rId3"/>
    <p:sldId id="377" r:id="rId4"/>
    <p:sldId id="284" r:id="rId5"/>
    <p:sldId id="527" r:id="rId6"/>
    <p:sldId id="379" r:id="rId7"/>
    <p:sldId id="528" r:id="rId8"/>
    <p:sldId id="530" r:id="rId9"/>
    <p:sldId id="531" r:id="rId10"/>
    <p:sldId id="532" r:id="rId11"/>
    <p:sldId id="559" r:id="rId12"/>
    <p:sldId id="400" r:id="rId13"/>
    <p:sldId id="401" r:id="rId14"/>
    <p:sldId id="393" r:id="rId15"/>
    <p:sldId id="392" r:id="rId16"/>
    <p:sldId id="375" r:id="rId17"/>
    <p:sldId id="376" r:id="rId18"/>
    <p:sldId id="391" r:id="rId19"/>
    <p:sldId id="359" r:id="rId20"/>
    <p:sldId id="370" r:id="rId21"/>
    <p:sldId id="398" r:id="rId22"/>
    <p:sldId id="560" r:id="rId23"/>
    <p:sldId id="299" r:id="rId24"/>
    <p:sldId id="351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Stile chiaro 2 - Color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09" autoAdjust="0"/>
    <p:restoredTop sz="92085" autoAdjust="0"/>
  </p:normalViewPr>
  <p:slideViewPr>
    <p:cSldViewPr snapToGrid="0">
      <p:cViewPr varScale="1">
        <p:scale>
          <a:sx n="75" d="100"/>
          <a:sy n="75" d="100"/>
        </p:scale>
        <p:origin x="864" y="4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40" d="100"/>
        <a:sy n="140" d="100"/>
      </p:scale>
      <p:origin x="0" y="-2899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3AE186-7112-40BD-AB61-7DF887B80067}" type="datetimeFigureOut">
              <a:rPr lang="it-IT" smtClean="0"/>
              <a:pPr/>
              <a:t>14/10/2021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FE39AA-7310-4D7D-889B-C29045A3E4A4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FE39AA-7310-4D7D-889B-C29045A3E4A4}" type="slidenum">
              <a:rPr lang="it-IT" smtClean="0"/>
              <a:pPr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3877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2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FE39AA-7310-4D7D-889B-C29045A3E4A4}" type="slidenum">
              <a:rPr lang="it-IT" smtClean="0"/>
              <a:pPr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37786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CustomShape 1"/>
          <p:cNvSpPr/>
          <p:nvPr/>
        </p:nvSpPr>
        <p:spPr>
          <a:xfrm>
            <a:off x="3884760" y="8685360"/>
            <a:ext cx="2971080" cy="45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marL="0" marR="0" lvl="0" indent="0" algn="l" defTabSz="914400" rtl="0" eaLnBrk="1" fontAlgn="auto" latinLnBrk="0" hangingPunct="1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AEA21E-372C-4C1E-AFE6-911FD9801D99}" type="slidenum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Droid Sans Fallback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680" cy="41140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661745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FE39AA-7310-4D7D-889B-C29045A3E4A4}" type="slidenum">
              <a:rPr lang="it-IT" smtClean="0"/>
              <a:pPr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21041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FE39AA-7310-4D7D-889B-C29045A3E4A4}" type="slidenum">
              <a:rPr lang="it-IT" smtClean="0"/>
              <a:pPr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97520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FE39AA-7310-4D7D-889B-C29045A3E4A4}" type="slidenum">
              <a:rPr lang="it-IT" smtClean="0"/>
              <a:pPr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65086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FE39AA-7310-4D7D-889B-C29045A3E4A4}" type="slidenum">
              <a:rPr lang="it-IT" smtClean="0"/>
              <a:pPr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77764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FE39AA-7310-4D7D-889B-C29045A3E4A4}" type="slidenum">
              <a:rPr lang="it-IT" smtClean="0"/>
              <a:pPr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39849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FE39AA-7310-4D7D-889B-C29045A3E4A4}" type="slidenum">
              <a:rPr lang="it-IT" smtClean="0"/>
              <a:pPr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60375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FE39AA-7310-4D7D-889B-C29045A3E4A4}" type="slidenum">
              <a:rPr lang="it-IT" smtClean="0"/>
              <a:pPr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75590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CustomShape 1"/>
          <p:cNvSpPr/>
          <p:nvPr/>
        </p:nvSpPr>
        <p:spPr>
          <a:xfrm>
            <a:off x="3881142" y="8685105"/>
            <a:ext cx="2968335" cy="449511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 algn="r">
              <a:lnSpc>
                <a:spcPct val="95000"/>
              </a:lnSpc>
            </a:pPr>
            <a:fld id="{7611811F-F1D3-4EFE-927C-15E80955CA56}" type="slidenum">
              <a:rPr lang="it-IT" sz="12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95000"/>
                </a:lnSpc>
              </a:pPr>
              <a:t>21</a:t>
            </a:fld>
            <a:endParaRPr lang="it-IT" sz="21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3" name="CustomShape 2"/>
          <p:cNvSpPr/>
          <p:nvPr/>
        </p:nvSpPr>
        <p:spPr>
          <a:xfrm>
            <a:off x="3881142" y="8685105"/>
            <a:ext cx="2969642" cy="450742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 algn="r">
              <a:lnSpc>
                <a:spcPct val="95000"/>
              </a:lnSpc>
            </a:pPr>
            <a:fld id="{A8A91F00-1CAC-43E0-98C3-9738DBCE17D8}" type="slidenum">
              <a:rPr lang="it-IT" sz="12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95000"/>
                </a:lnSpc>
              </a:pPr>
              <a:t>21</a:t>
            </a:fld>
            <a:endParaRPr lang="it-IT" sz="21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4" name="CustomShape 3"/>
          <p:cNvSpPr/>
          <p:nvPr/>
        </p:nvSpPr>
        <p:spPr>
          <a:xfrm>
            <a:off x="3881142" y="8685105"/>
            <a:ext cx="2970948" cy="451974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 algn="r">
              <a:lnSpc>
                <a:spcPct val="95000"/>
              </a:lnSpc>
            </a:pPr>
            <a:fld id="{9B428A96-FBD6-414D-82B4-563792E06E2D}" type="slidenum">
              <a:rPr lang="it-IT" sz="12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95000"/>
                </a:lnSpc>
              </a:pPr>
              <a:t>21</a:t>
            </a:fld>
            <a:endParaRPr lang="it-IT" sz="21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5" name="CustomShape 4"/>
          <p:cNvSpPr/>
          <p:nvPr/>
        </p:nvSpPr>
        <p:spPr>
          <a:xfrm>
            <a:off x="3881142" y="8686336"/>
            <a:ext cx="2975520" cy="456284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 algn="r">
              <a:lnSpc>
                <a:spcPct val="95000"/>
              </a:lnSpc>
            </a:pPr>
            <a:fld id="{968551E0-D7BD-4B8C-8ADA-7DCD8A4DDD47}" type="slidenum">
              <a:rPr lang="it-IT" sz="12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95000"/>
                </a:lnSpc>
              </a:pPr>
              <a:t>21</a:t>
            </a:fld>
            <a:endParaRPr lang="it-IT" sz="21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6" name="TextShape 5"/>
          <p:cNvSpPr txBox="1"/>
          <p:nvPr/>
        </p:nvSpPr>
        <p:spPr>
          <a:xfrm>
            <a:off x="685177" y="4343322"/>
            <a:ext cx="5486962" cy="4115180"/>
          </a:xfrm>
          <a:prstGeom prst="rect">
            <a:avLst/>
          </a:prstGeom>
          <a:noFill/>
          <a:ln>
            <a:noFill/>
          </a:ln>
        </p:spPr>
      </p:sp>
      <p:sp>
        <p:nvSpPr>
          <p:cNvPr id="2" name="Segnaposto note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192954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CFE7F5"/>
          </a:solidFill>
          <a:ln w="25400">
            <a:solidFill>
              <a:srgbClr val="808080"/>
            </a:solidFill>
            <a:miter lim="800000"/>
            <a:headEnd/>
            <a:tailEnd/>
          </a:ln>
        </p:spPr>
      </p:sp>
      <p:sp>
        <p:nvSpPr>
          <p:cNvPr id="88067" name="Segnaposto note 2"/>
          <p:cNvSpPr txBox="1">
            <a:spLocks noGrp="1"/>
          </p:cNvSpPr>
          <p:nvPr>
            <p:ph type="body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453205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FE39AA-7310-4D7D-889B-C29045A3E4A4}" type="slidenum">
              <a:rPr lang="it-IT" smtClean="0"/>
              <a:pPr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42150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CustomShape 1"/>
          <p:cNvSpPr/>
          <p:nvPr/>
        </p:nvSpPr>
        <p:spPr>
          <a:xfrm>
            <a:off x="3881142" y="8685105"/>
            <a:ext cx="2968335" cy="449511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 algn="r">
              <a:lnSpc>
                <a:spcPct val="95000"/>
              </a:lnSpc>
            </a:pPr>
            <a:fld id="{7611811F-F1D3-4EFE-927C-15E80955CA56}" type="slidenum">
              <a:rPr lang="it-IT" sz="12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95000"/>
                </a:lnSpc>
              </a:pPr>
              <a:t>4</a:t>
            </a:fld>
            <a:endParaRPr lang="it-IT" sz="21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3" name="CustomShape 2"/>
          <p:cNvSpPr/>
          <p:nvPr/>
        </p:nvSpPr>
        <p:spPr>
          <a:xfrm>
            <a:off x="3881142" y="8685105"/>
            <a:ext cx="2969642" cy="450742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 algn="r">
              <a:lnSpc>
                <a:spcPct val="95000"/>
              </a:lnSpc>
            </a:pPr>
            <a:fld id="{A8A91F00-1CAC-43E0-98C3-9738DBCE17D8}" type="slidenum">
              <a:rPr lang="it-IT" sz="12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95000"/>
                </a:lnSpc>
              </a:pPr>
              <a:t>4</a:t>
            </a:fld>
            <a:endParaRPr lang="it-IT" sz="21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4" name="CustomShape 3"/>
          <p:cNvSpPr/>
          <p:nvPr/>
        </p:nvSpPr>
        <p:spPr>
          <a:xfrm>
            <a:off x="3881142" y="8685105"/>
            <a:ext cx="2970948" cy="451974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 algn="r">
              <a:lnSpc>
                <a:spcPct val="95000"/>
              </a:lnSpc>
            </a:pPr>
            <a:fld id="{9B428A96-FBD6-414D-82B4-563792E06E2D}" type="slidenum">
              <a:rPr lang="it-IT" sz="12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95000"/>
                </a:lnSpc>
              </a:pPr>
              <a:t>4</a:t>
            </a:fld>
            <a:endParaRPr lang="it-IT" sz="21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5" name="CustomShape 4"/>
          <p:cNvSpPr/>
          <p:nvPr/>
        </p:nvSpPr>
        <p:spPr>
          <a:xfrm>
            <a:off x="3881142" y="8686336"/>
            <a:ext cx="2975520" cy="456284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 algn="r">
              <a:lnSpc>
                <a:spcPct val="95000"/>
              </a:lnSpc>
            </a:pPr>
            <a:fld id="{968551E0-D7BD-4B8C-8ADA-7DCD8A4DDD47}" type="slidenum">
              <a:rPr lang="it-IT" sz="12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95000"/>
                </a:lnSpc>
              </a:pPr>
              <a:t>4</a:t>
            </a:fld>
            <a:endParaRPr lang="it-IT" sz="21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6" name="TextShape 5"/>
          <p:cNvSpPr txBox="1"/>
          <p:nvPr/>
        </p:nvSpPr>
        <p:spPr>
          <a:xfrm>
            <a:off x="685177" y="4343322"/>
            <a:ext cx="5486962" cy="4115180"/>
          </a:xfrm>
          <a:prstGeom prst="rect">
            <a:avLst/>
          </a:prstGeom>
          <a:noFill/>
          <a:ln>
            <a:noFill/>
          </a:ln>
        </p:spPr>
      </p:sp>
      <p:sp>
        <p:nvSpPr>
          <p:cNvPr id="2" name="Segnaposto note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033800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2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FE39AA-7310-4D7D-889B-C29045A3E4A4}" type="slidenum">
              <a:rPr lang="it-IT" smtClean="0"/>
              <a:pPr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829496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CustomShape 1"/>
          <p:cNvSpPr/>
          <p:nvPr/>
        </p:nvSpPr>
        <p:spPr>
          <a:xfrm>
            <a:off x="3884760" y="8685360"/>
            <a:ext cx="2971080" cy="45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93000"/>
              </a:lnSpc>
            </a:pPr>
            <a:fld id="{2EAEA21E-372C-4C1E-AFE6-911FD9801D99}" type="slidenum">
              <a:rPr lang="it-IT" sz="1200" strike="noStrike">
                <a:solidFill>
                  <a:srgbClr val="000000"/>
                </a:solidFill>
                <a:latin typeface="Times New Roman"/>
                <a:ea typeface="Droid Sans Fallback"/>
              </a:rPr>
              <a:t>6</a:t>
            </a:fld>
            <a:endParaRPr/>
          </a:p>
        </p:txBody>
      </p:sp>
      <p:sp>
        <p:nvSpPr>
          <p:cNvPr id="41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680" cy="41140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345199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200" dirty="0">
              <a:solidFill>
                <a:srgbClr val="000000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FE39AA-7310-4D7D-889B-C29045A3E4A4}" type="slidenum">
              <a:rPr lang="it-IT" smtClean="0"/>
              <a:pPr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94488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2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FE39AA-7310-4D7D-889B-C29045A3E4A4}" type="slidenum">
              <a:rPr lang="it-IT" smtClean="0"/>
              <a:pPr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83348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200" dirty="0">
              <a:solidFill>
                <a:srgbClr val="000000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FE39AA-7310-4D7D-889B-C29045A3E4A4}" type="slidenum">
              <a:rPr lang="it-IT" smtClean="0"/>
              <a:pPr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21691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1C1CA-94ED-4D93-8D09-B4D6946245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FA8ADF-852A-4CAA-ACC6-B5C1F3F54C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6F1A94-A9D8-4D4E-BFCF-B2F2D6F54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DB1FD-EF41-42E5-A0D7-79266E632401}" type="datetimeFigureOut">
              <a:rPr lang="en-GB" smtClean="0"/>
              <a:pPr/>
              <a:t>14/10/2021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3F538D-AF1F-45C2-A871-071F89092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5E7E4D-1EA5-48E0-960B-BCB393EC5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ECD97-1398-4E2D-9817-BD7573AF5622}" type="slidenum">
              <a:rPr lang="en-GB" smtClean="0"/>
              <a:pPr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8208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35710-DE7A-4B28-AE89-EF78E87400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95EED7-8816-480C-9BB6-1A4DED56B7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168B40-45B6-4939-9843-EF22A3C22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DB1FD-EF41-42E5-A0D7-79266E632401}" type="datetimeFigureOut">
              <a:rPr lang="en-GB" smtClean="0"/>
              <a:pPr/>
              <a:t>14/10/2021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19C404-C113-4CFB-AEBB-E4EF62D82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B5A885-65A7-446B-8E83-06C4CB728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ECD97-1398-4E2D-9817-BD7573AF5622}" type="slidenum">
              <a:rPr lang="en-GB" smtClean="0"/>
              <a:pPr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0719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475E014-0A25-42E1-A122-4B7F3C23D3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CC6A38-2766-4A55-B041-428A11B617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AE4DD3-A647-40AB-8FD8-8802E9C32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DB1FD-EF41-42E5-A0D7-79266E632401}" type="datetimeFigureOut">
              <a:rPr lang="en-GB" smtClean="0"/>
              <a:pPr/>
              <a:t>14/10/2021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D07B5A-FA5F-4CB4-A525-B92143C402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CC2565-7F5B-45E7-8937-A6FAC4E71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ECD97-1398-4E2D-9817-BD7573AF5622}" type="slidenum">
              <a:rPr lang="en-GB" smtClean="0"/>
              <a:pPr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7929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520" cy="1324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6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601560" cy="43502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66" name="PlaceHolder 3"/>
          <p:cNvSpPr>
            <a:spLocks noGrp="1"/>
          </p:cNvSpPr>
          <p:nvPr>
            <p:ph type="body"/>
          </p:nvPr>
        </p:nvSpPr>
        <p:spPr>
          <a:xfrm>
            <a:off x="1470240" y="1825560"/>
            <a:ext cx="601560" cy="43502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40125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8376AC-C95B-4F03-9837-2F75C3DC0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B6C307-AAAE-445B-8B54-B3A0D38949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D8C17D-9D57-42CA-8361-E3C4B4EAC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DB1FD-EF41-42E5-A0D7-79266E632401}" type="datetimeFigureOut">
              <a:rPr lang="en-GB" smtClean="0"/>
              <a:pPr/>
              <a:t>14/10/2021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578B35-E3FE-4F75-B903-75324EDD4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2985EF-1235-4347-9C1F-42936F7F3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ECD97-1398-4E2D-9817-BD7573AF5622}" type="slidenum">
              <a:rPr lang="en-GB" smtClean="0"/>
              <a:pPr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2257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9119E3-7B02-40E6-B24C-1CC8880CE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B5D36E-8A62-42C1-A84F-93816DDE99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DBD88C-212B-4EE1-8CFD-B5959B756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DB1FD-EF41-42E5-A0D7-79266E632401}" type="datetimeFigureOut">
              <a:rPr lang="en-GB" smtClean="0"/>
              <a:pPr/>
              <a:t>14/10/2021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EC1FDE-DF0B-4D61-A897-5F16D7BAC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7D7F6-45FE-4C3B-8282-BF6ADC4FA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ECD97-1398-4E2D-9817-BD7573AF5622}" type="slidenum">
              <a:rPr lang="en-GB" smtClean="0"/>
              <a:pPr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340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A3E5D5-A9A0-486E-BFF4-34B15C425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EDF66B-2424-45B5-A878-24EB80AF1E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1A7B5B-4584-431F-838C-8B8A4E0C7E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F348F8-A06E-4D04-B1DE-08E426355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DB1FD-EF41-42E5-A0D7-79266E632401}" type="datetimeFigureOut">
              <a:rPr lang="en-GB" smtClean="0"/>
              <a:pPr/>
              <a:t>14/10/2021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330865-A632-4A18-B764-867330B9D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01ADDF-CFB8-4167-8F7D-3D6D6C19A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ECD97-1398-4E2D-9817-BD7573AF5622}" type="slidenum">
              <a:rPr lang="en-GB" smtClean="0"/>
              <a:pPr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2184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FEA70-6A52-465D-9506-95D388C81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B1F65F-6A7C-45A2-8D28-7B68B1C3EC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967933-DDA7-49C4-8663-E45A3AA6F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2B1BAC-B177-4B7C-A093-FBCE449D91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1842FA-702C-4929-B5FF-FF715E51C2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EADF42-8B0F-465C-A452-AEEA24948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DB1FD-EF41-42E5-A0D7-79266E632401}" type="datetimeFigureOut">
              <a:rPr lang="en-GB" smtClean="0"/>
              <a:pPr/>
              <a:t>14/10/2021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34C6CAE-F7A5-47A4-8A87-6A9B1373D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E66DD8E-173B-427A-BD89-7338E372B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ECD97-1398-4E2D-9817-BD7573AF5622}" type="slidenum">
              <a:rPr lang="en-GB" smtClean="0"/>
              <a:pPr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9727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383B6-504D-40D1-940A-9818EAF56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97D423-A940-41CF-86A0-CE09FB259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DB1FD-EF41-42E5-A0D7-79266E632401}" type="datetimeFigureOut">
              <a:rPr lang="en-GB" smtClean="0"/>
              <a:pPr/>
              <a:t>14/10/2021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57C5EA-D8C6-47F3-A54E-5FFDF8828C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A48F06-66FE-4B38-9480-1A071BB87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ECD97-1398-4E2D-9817-BD7573AF5622}" type="slidenum">
              <a:rPr lang="en-GB" smtClean="0"/>
              <a:pPr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5201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6F4131-1F99-4D2D-890E-A416A7BE8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DB1FD-EF41-42E5-A0D7-79266E632401}" type="datetimeFigureOut">
              <a:rPr lang="en-GB" smtClean="0"/>
              <a:pPr/>
              <a:t>14/10/2021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755A3E3-AB54-4EDF-8F23-59D48FE5D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619785-E919-478A-9D34-E20B80674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ECD97-1398-4E2D-9817-BD7573AF5622}" type="slidenum">
              <a:rPr lang="en-GB" smtClean="0"/>
              <a:pPr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5978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FC187-375C-47FB-B1CA-0212997AE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9E0744-A058-49D7-90A7-4E8F1A399C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953EA9-ED0A-48D5-8749-B66DABE988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0E4E99-E4E2-491E-88A0-E78B14768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DB1FD-EF41-42E5-A0D7-79266E632401}" type="datetimeFigureOut">
              <a:rPr lang="en-GB" smtClean="0"/>
              <a:pPr/>
              <a:t>14/10/2021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721AFE-6DBA-44C6-9A2D-439CB6244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646CBF-6897-418D-8CCD-FD28EB299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ECD97-1398-4E2D-9817-BD7573AF5622}" type="slidenum">
              <a:rPr lang="en-GB" smtClean="0"/>
              <a:pPr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0039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50C25B-EF7B-48F4-9DC7-792277A02B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5BB9FF2-2A89-4DFD-8594-5E55B939D4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EBA9F5-6600-4482-B67E-62427259F0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ACDBF5-FBB2-41D7-A158-023A3645F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DB1FD-EF41-42E5-A0D7-79266E632401}" type="datetimeFigureOut">
              <a:rPr lang="en-GB" smtClean="0"/>
              <a:pPr/>
              <a:t>14/10/2021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F5CF79-03A4-4691-AA43-68D991943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A20863-CCD9-4474-9744-6F9A18169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ECD97-1398-4E2D-9817-BD7573AF5622}" type="slidenum">
              <a:rPr lang="en-GB" smtClean="0"/>
              <a:pPr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8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A057C09-C892-4D86-A83F-BCB9D36B7E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565982-642E-4748-ACB4-85AEE6FCA6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1A65B6-200B-4664-A725-A584106AE5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1DB1FD-EF41-42E5-A0D7-79266E632401}" type="datetimeFigureOut">
              <a:rPr lang="en-GB" smtClean="0"/>
              <a:pPr/>
              <a:t>14/10/2021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6522AE-D935-4B42-8855-664795754A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1E899E-AF44-491F-A2B7-C00BC3E4C4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1ECD97-1398-4E2D-9817-BD7573AF5622}" type="slidenum">
              <a:rPr lang="en-GB" smtClean="0"/>
              <a:pPr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8280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image" Target="../media/image20.jpg"/><Relationship Id="rId4" Type="http://schemas.openxmlformats.org/officeDocument/2006/relationships/hyperlink" Target="https://mashable.com/feature/climate-change-wikipedia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it.wikipedia.org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jpeg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it.wikibooks.org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it.wikivoyage.org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54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wikimedia.it/wp-content/uploads/2018/04/corsi_superiori_brochure_wikimedia_low.pdf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s://www.wikimedia.it/wp-content/uploads/2018/04/corsi_medie_brochure_wikimedia_low.pdf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rivistabricks.it/wp-content/uploads/2017/12/2017_4_11_Ruffoni.pdf" TargetMode="External"/><Relationship Id="rId5" Type="http://schemas.openxmlformats.org/officeDocument/2006/relationships/hyperlink" Target="https://creativecommons.org/licenses/by-sa/4.0/deed.it" TargetMode="External"/><Relationship Id="rId10" Type="http://schemas.openxmlformats.org/officeDocument/2006/relationships/hyperlink" Target="https://creativecommons.org/licenses/by-sa/3.0/deed.it" TargetMode="External"/><Relationship Id="rId4" Type="http://schemas.openxmlformats.org/officeDocument/2006/relationships/image" Target="../media/image57.svg"/><Relationship Id="rId9" Type="http://schemas.openxmlformats.org/officeDocument/2006/relationships/hyperlink" Target="https://www.wikimedia.it/" TargetMode="External"/></Relationships>
</file>

<file path=ppt/slides/_rels/slide24.xml.rels><?xml version="1.0" encoding="UTF-8" standalone="yes"?>
<Relationships xmlns="http://schemas.openxmlformats.org/package/2006/relationships"><Relationship Id="rId13" Type="http://schemas.openxmlformats.org/officeDocument/2006/relationships/hyperlink" Target="https://commons.wikimedia.org/wiki/File:VikidiaLogo1.png" TargetMode="External"/><Relationship Id="rId18" Type="http://schemas.openxmlformats.org/officeDocument/2006/relationships/hyperlink" Target="https://commons.wikimedia.org/wiki/File:An_Van_Camp_with_D%C3%BCrer_block.jpg" TargetMode="External"/><Relationship Id="rId26" Type="http://schemas.openxmlformats.org/officeDocument/2006/relationships/hyperlink" Target="https://commons.wikimedia.org/wiki/File:ShackletonEndurancecarta_it.jpg" TargetMode="External"/><Relationship Id="rId3" Type="http://schemas.openxmlformats.org/officeDocument/2006/relationships/image" Target="../media/image2.png"/><Relationship Id="rId21" Type="http://schemas.openxmlformats.org/officeDocument/2006/relationships/hyperlink" Target="https://commons.wikimedia.org/wiki/File:Teaching_climate_change_icon.png" TargetMode="External"/><Relationship Id="rId34" Type="http://schemas.openxmlformats.org/officeDocument/2006/relationships/hyperlink" Target="https://www.wikimedia.it/" TargetMode="External"/><Relationship Id="rId7" Type="http://schemas.openxmlformats.org/officeDocument/2006/relationships/hyperlink" Target="https://commons.wikimedia.org/wiki/File:Jean_d'Alembert.jpeg" TargetMode="External"/><Relationship Id="rId12" Type="http://schemas.openxmlformats.org/officeDocument/2006/relationships/hyperlink" Target="https://commons.wikimedia.org/wiki/File:Openstreetmap_logo.svg" TargetMode="External"/><Relationship Id="rId17" Type="http://schemas.openxmlformats.org/officeDocument/2006/relationships/hyperlink" Target="https://commons.wikimedia.org/wiki/Image:Wikimedia_Foundation_logo_-_vertical.svg" TargetMode="External"/><Relationship Id="rId25" Type="http://schemas.openxmlformats.org/officeDocument/2006/relationships/hyperlink" Target="https://commons.wikimedia.org/wiki/File:Researchers_using_Niskin_bottle_to_collect_water_sample_%C2%B7_DN-SD-01-00282.JPEG" TargetMode="External"/><Relationship Id="rId33" Type="http://schemas.openxmlformats.org/officeDocument/2006/relationships/hyperlink" Target="https://commons.wikimedia.org/wiki/File:Ross_Sea,_Summer_2016_14.jpg" TargetMode="External"/><Relationship Id="rId2" Type="http://schemas.openxmlformats.org/officeDocument/2006/relationships/image" Target="../media/image6.png"/><Relationship Id="rId16" Type="http://schemas.openxmlformats.org/officeDocument/2006/relationships/hyperlink" Target="https://commons.wikimedia.org/wiki/File:Wikimania_2016_-_group_photo_02.jpg" TargetMode="External"/><Relationship Id="rId20" Type="http://schemas.openxmlformats.org/officeDocument/2006/relationships/hyperlink" Target="https://commons.wikimedia.org/wiki/File:Stopcovid19.svg" TargetMode="External"/><Relationship Id="rId29" Type="http://schemas.openxmlformats.org/officeDocument/2006/relationships/hyperlink" Target="https://commons.wikimedia.org/wiki/File:Artist%27s_rendering_of_NASA%27s_Aqua_Satellite_Orbiting_Earth.jpg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commons.wikimedia.org/wiki/File:Iceberg_in_the_Arctic_with_its_underside_exposed,_brightened_underwater.jpg" TargetMode="External"/><Relationship Id="rId11" Type="http://schemas.openxmlformats.org/officeDocument/2006/relationships/hyperlink" Target="https://commons.wikimedia.org/wiki/Image:Wikimedia_logo_family_-_Content_projects.svg" TargetMode="External"/><Relationship Id="rId24" Type="http://schemas.openxmlformats.org/officeDocument/2006/relationships/hyperlink" Target="https://commons.wikimedia.org/wiki/File:Arctic_sea_ice_volume_progression_since1979.png" TargetMode="External"/><Relationship Id="rId32" Type="http://schemas.openxmlformats.org/officeDocument/2006/relationships/hyperlink" Target="https://commons.wikimedia.org/wiki/File:Una_classe_liceale_al_lavoro_sui_progetti_Wikimedia_02.jpg" TargetMode="External"/><Relationship Id="rId5" Type="http://schemas.openxmlformats.org/officeDocument/2006/relationships/hyperlink" Target="https://commons.wikimedia.org/wiki/Image:Wikimedia_Italia-logo.svg" TargetMode="External"/><Relationship Id="rId15" Type="http://schemas.openxmlformats.org/officeDocument/2006/relationships/hyperlink" Target="https://commons.wikimedia.org/wiki/File:Licenze_Creative_Commons.jpg" TargetMode="External"/><Relationship Id="rId23" Type="http://schemas.openxmlformats.org/officeDocument/2006/relationships/hyperlink" Target="https://commons.wikimedia.org/wiki/File:Writing_Magnifying.PNG" TargetMode="External"/><Relationship Id="rId28" Type="http://schemas.openxmlformats.org/officeDocument/2006/relationships/hyperlink" Target="https://commons.wikimedia.org/wiki/File:Mackintosh_and_Spencer-Smith.jpg" TargetMode="External"/><Relationship Id="rId10" Type="http://schemas.openxmlformats.org/officeDocument/2006/relationships/hyperlink" Target="https://commons.wikimedia.org/wiki/File:Globe_and_books_mgx.svg" TargetMode="External"/><Relationship Id="rId19" Type="http://schemas.openxmlformats.org/officeDocument/2006/relationships/hyperlink" Target="https://commons.wikimedia.org/wiki/File:Wikimedia_Italia_course_Polimi_April_2019_02.jpg" TargetMode="External"/><Relationship Id="rId31" Type="http://schemas.openxmlformats.org/officeDocument/2006/relationships/hyperlink" Target="https://commons.wikimedia.org/wiki/File:Endurance_in_the_ice.jpg" TargetMode="External"/><Relationship Id="rId4" Type="http://schemas.openxmlformats.org/officeDocument/2006/relationships/image" Target="../media/image57.svg"/><Relationship Id="rId9" Type="http://schemas.openxmlformats.org/officeDocument/2006/relationships/hyperlink" Target="https://commons.wikimedia.org/wiki/File:Jimmy_Wales_in_August_2006.jpg" TargetMode="External"/><Relationship Id="rId14" Type="http://schemas.openxmlformats.org/officeDocument/2006/relationships/hyperlink" Target="https://commons.wikimedia.org/wiki/Image:CC-BY-SA_icon.svg" TargetMode="External"/><Relationship Id="rId22" Type="http://schemas.openxmlformats.org/officeDocument/2006/relationships/hyperlink" Target="https://commons.wikimedia.org/wiki/File:Studenti_al_lavoro_su_Wikipedia.jpg" TargetMode="External"/><Relationship Id="rId27" Type="http://schemas.openxmlformats.org/officeDocument/2006/relationships/hyperlink" Target="https://commons.wikimedia.org/wiki/File:Polska_Stacja_Polarna_Hornsund_AdamNawrot.jpg" TargetMode="External"/><Relationship Id="rId30" Type="http://schemas.openxmlformats.org/officeDocument/2006/relationships/hyperlink" Target="https://commons.wikimedia.org/wiki/File:Italica_02.jpg" TargetMode="External"/><Relationship Id="rId35" Type="http://schemas.openxmlformats.org/officeDocument/2006/relationships/hyperlink" Target="https://creativecommons.org/licenses/by-sa/3.0/deed.it" TargetMode="External"/><Relationship Id="rId8" Type="http://schemas.openxmlformats.org/officeDocument/2006/relationships/hyperlink" Target="https://commons.wikimedia.org/wiki/File:Vannevar_Bush_1940_(crop)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hyperlink" Target="https://www.wikimedia.it/chi-siamo/" TargetMode="External"/><Relationship Id="rId4" Type="http://schemas.openxmlformats.org/officeDocument/2006/relationships/hyperlink" Target="https://meta.wikimedia.org/wiki/Free_knowledge_based_on_Creative_Commons_licenses/it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hyperlink" Target="https://creativecommons.org/licenses/by-sa/3.0/deed.it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creativecommons.org/licenses/by-sa/4.0/deed.it" TargetMode="Externa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papers.ssrn.com/sol3/papers.cfm?abstract_id=3039505" TargetMode="External"/><Relationship Id="rId5" Type="http://schemas.openxmlformats.org/officeDocument/2006/relationships/hyperlink" Target="https://www.nature.com/articles/438900a" TargetMode="Externa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hyperlink" Target="https://wikimediafoundation.org/news/2020/10/22/world-health-organization-and-wikimedia-foundation-expand-access/" TargetMode="External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>
            <a:extLst>
              <a:ext uri="{FF2B5EF4-FFF2-40B4-BE49-F238E27FC236}">
                <a16:creationId xmlns:a16="http://schemas.microsoft.com/office/drawing/2014/main" id="{FC66C5AB-0A4A-4898-B075-026F3BF6D0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121904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1" name="CustomShape 2"/>
          <p:cNvSpPr/>
          <p:nvPr/>
        </p:nvSpPr>
        <p:spPr>
          <a:xfrm>
            <a:off x="8602919" y="4578277"/>
            <a:ext cx="3528649" cy="245334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/>
            <a:r>
              <a:rPr lang="it-IT" sz="2800" dirty="0">
                <a:solidFill>
                  <a:schemeClr val="bg1"/>
                </a:solidFill>
                <a:ea typeface="DejaVu Sans"/>
              </a:rPr>
              <a:t>Francisco Ardini</a:t>
            </a:r>
          </a:p>
          <a:p>
            <a:pPr algn="ctr"/>
            <a:endParaRPr lang="it-IT" sz="1600" dirty="0">
              <a:solidFill>
                <a:schemeClr val="bg1"/>
              </a:solidFill>
              <a:ea typeface="DejaVu Sans"/>
            </a:endParaRPr>
          </a:p>
          <a:p>
            <a:pPr algn="ctr"/>
            <a:endParaRPr lang="it-IT" sz="2000" dirty="0">
              <a:solidFill>
                <a:schemeClr val="bg1"/>
              </a:solidFill>
              <a:ea typeface="DejaVu Sans"/>
            </a:endParaRPr>
          </a:p>
          <a:p>
            <a:pPr algn="ctr"/>
            <a:endParaRPr lang="it-IT" sz="2800" dirty="0">
              <a:solidFill>
                <a:schemeClr val="bg1"/>
              </a:solidFill>
            </a:endParaRPr>
          </a:p>
          <a:p>
            <a:pPr algn="ctr"/>
            <a:r>
              <a:rPr lang="it-IT" sz="2000" dirty="0">
                <a:solidFill>
                  <a:schemeClr val="bg1"/>
                </a:solidFill>
                <a:ea typeface="+mj-ea"/>
                <a:cs typeface="+mj-cs"/>
              </a:rPr>
              <a:t>«Da Novi ai poli e ritorno»</a:t>
            </a:r>
            <a:br>
              <a:rPr lang="it-IT" sz="2000" dirty="0">
                <a:solidFill>
                  <a:schemeClr val="bg1"/>
                </a:solidFill>
                <a:ea typeface="+mj-ea"/>
                <a:cs typeface="+mj-cs"/>
              </a:rPr>
            </a:br>
            <a:r>
              <a:rPr lang="it-IT" sz="2000" dirty="0">
                <a:solidFill>
                  <a:schemeClr val="bg1"/>
                </a:solidFill>
                <a:ea typeface="+mj-ea"/>
                <a:cs typeface="+mj-cs"/>
              </a:rPr>
              <a:t>Novi Ligure, 16 ottobre 2021</a:t>
            </a:r>
            <a:endParaRPr sz="2400" dirty="0">
              <a:solidFill>
                <a:schemeClr val="bg1"/>
              </a:solidFill>
            </a:endParaRPr>
          </a:p>
        </p:txBody>
      </p:sp>
      <p:sp>
        <p:nvSpPr>
          <p:cNvPr id="302" name="CustomShape 3"/>
          <p:cNvSpPr/>
          <p:nvPr/>
        </p:nvSpPr>
        <p:spPr>
          <a:xfrm>
            <a:off x="243841" y="4578277"/>
            <a:ext cx="5852159" cy="189534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it-IT" sz="4000" b="1" dirty="0">
                <a:solidFill>
                  <a:schemeClr val="bg1"/>
                </a:solidFill>
                <a:latin typeface="Loblolly Display SSi" panose="02020500000000000000" pitchFamily="18" charset="0"/>
                <a:ea typeface="DejaVu Sans"/>
              </a:rPr>
              <a:t>I progetti Wikimedia per l’ambiente e per la divulgazione polare</a:t>
            </a:r>
            <a:endParaRPr sz="2000" dirty="0">
              <a:solidFill>
                <a:schemeClr val="bg1"/>
              </a:solidFill>
              <a:latin typeface="Loblolly Display SSi" panose="02020500000000000000" pitchFamily="18" charset="0"/>
            </a:endParaRPr>
          </a:p>
        </p:txBody>
      </p:sp>
      <p:pic>
        <p:nvPicPr>
          <p:cNvPr id="304" name="Graphic 4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9995066" y="5173587"/>
            <a:ext cx="744354" cy="745778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8005344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CustomShape 1"/>
          <p:cNvSpPr/>
          <p:nvPr/>
        </p:nvSpPr>
        <p:spPr>
          <a:xfrm>
            <a:off x="0" y="0"/>
            <a:ext cx="5614560" cy="685764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307" name="Picture 12"/>
          <p:cNvPicPr/>
          <p:nvPr/>
        </p:nvPicPr>
        <p:blipFill>
          <a:blip r:embed="rId3"/>
          <a:stretch/>
        </p:blipFill>
        <p:spPr>
          <a:xfrm>
            <a:off x="240" y="-1"/>
            <a:ext cx="12191760" cy="6857640"/>
          </a:xfrm>
          <a:prstGeom prst="rect">
            <a:avLst/>
          </a:prstGeom>
          <a:ln>
            <a:noFill/>
          </a:ln>
        </p:spPr>
      </p:pic>
      <p:sp>
        <p:nvSpPr>
          <p:cNvPr id="309" name="CustomShape 3"/>
          <p:cNvSpPr/>
          <p:nvPr/>
        </p:nvSpPr>
        <p:spPr>
          <a:xfrm>
            <a:off x="0" y="738720"/>
            <a:ext cx="5000040" cy="5400720"/>
          </a:xfrm>
          <a:custGeom>
            <a:avLst/>
            <a:gdLst/>
            <a:ahLst/>
            <a:cxnLst/>
            <a:rect l="0" t="0" r="r" b="b"/>
            <a:pathLst>
              <a:path w="5000439" h="5400963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" name="Titolo 1">
            <a:extLst>
              <a:ext uri="{FF2B5EF4-FFF2-40B4-BE49-F238E27FC236}">
                <a16:creationId xmlns:a16="http://schemas.microsoft.com/office/drawing/2014/main" id="{66738E8F-CEB3-4D1B-930B-45933C3D780A}"/>
              </a:ext>
            </a:extLst>
          </p:cNvPr>
          <p:cNvSpPr txBox="1">
            <a:spLocks/>
          </p:cNvSpPr>
          <p:nvPr/>
        </p:nvSpPr>
        <p:spPr bwMode="auto">
          <a:xfrm>
            <a:off x="5614560" y="76073"/>
            <a:ext cx="6411536" cy="662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50397" rIns="0" bIns="0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5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eaLnBrk="1" fontAlgn="auto" hangingPunct="1">
              <a:spcAft>
                <a:spcPts val="0"/>
              </a:spcAft>
              <a:buSzPct val="45000"/>
              <a:buFont typeface="StarSymbol"/>
              <a:buNone/>
              <a:defRPr/>
            </a:pPr>
            <a:r>
              <a:rPr lang="it-IT" altLang="it-IT" sz="4000" spc="300" dirty="0">
                <a:solidFill>
                  <a:schemeClr val="tx1"/>
                </a:solidFill>
                <a:latin typeface="Loblolly Display SSi" panose="02020500000000000000" pitchFamily="18" charset="0"/>
                <a:ea typeface="+mn-ea"/>
                <a:cs typeface="+mn-cs"/>
              </a:rPr>
              <a:t>Quale impatto hanno?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D422CD93-195C-44B7-BE27-9403EB00CC07}"/>
              </a:ext>
            </a:extLst>
          </p:cNvPr>
          <p:cNvSpPr txBox="1"/>
          <p:nvPr/>
        </p:nvSpPr>
        <p:spPr>
          <a:xfrm>
            <a:off x="5882818" y="1403807"/>
            <a:ext cx="5614560" cy="1631216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guardians of Wikipedia's climate page</a:t>
            </a:r>
          </a:p>
          <a:p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intensely devoted core keeps a bastion of climate  science honest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Mashable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11-11-2020</a:t>
            </a:r>
          </a:p>
        </p:txBody>
      </p:sp>
      <p:sp>
        <p:nvSpPr>
          <p:cNvPr id="11" name="object 3">
            <a:extLst>
              <a:ext uri="{FF2B5EF4-FFF2-40B4-BE49-F238E27FC236}">
                <a16:creationId xmlns:a16="http://schemas.microsoft.com/office/drawing/2014/main" id="{1086F676-22D1-4E3C-A53B-37484FDC7381}"/>
              </a:ext>
            </a:extLst>
          </p:cNvPr>
          <p:cNvSpPr txBox="1"/>
          <p:nvPr/>
        </p:nvSpPr>
        <p:spPr>
          <a:xfrm>
            <a:off x="6040935" y="3116665"/>
            <a:ext cx="5298326" cy="263320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1600" u="sng" spc="33" dirty="0">
                <a:solidFill>
                  <a:srgbClr val="0B5394"/>
                </a:solidFill>
                <a:uFill>
                  <a:solidFill>
                    <a:srgbClr val="0B5394"/>
                  </a:solidFill>
                </a:uFill>
                <a:cs typeface="Microsoft Sans Serif"/>
                <a:hlinkClick r:id="rId4"/>
              </a:rPr>
              <a:t>https://mashable.com/feature/climate-change-wikipedia/</a:t>
            </a:r>
            <a:endParaRPr sz="1600" dirty="0">
              <a:cs typeface="Microsoft Sans Serif"/>
            </a:endParaRPr>
          </a:p>
        </p:txBody>
      </p:sp>
      <p:grpSp>
        <p:nvGrpSpPr>
          <p:cNvPr id="14" name="object 4">
            <a:extLst>
              <a:ext uri="{FF2B5EF4-FFF2-40B4-BE49-F238E27FC236}">
                <a16:creationId xmlns:a16="http://schemas.microsoft.com/office/drawing/2014/main" id="{211690AF-460C-4989-B647-606D83D7AFC9}"/>
              </a:ext>
            </a:extLst>
          </p:cNvPr>
          <p:cNvGrpSpPr/>
          <p:nvPr/>
        </p:nvGrpSpPr>
        <p:grpSpPr>
          <a:xfrm>
            <a:off x="5689058" y="3852215"/>
            <a:ext cx="6002079" cy="2832612"/>
            <a:chOff x="4404050" y="1792450"/>
            <a:chExt cx="4438015" cy="2016125"/>
          </a:xfrm>
        </p:grpSpPr>
        <p:pic>
          <p:nvPicPr>
            <p:cNvPr id="16" name="object 5">
              <a:extLst>
                <a:ext uri="{FF2B5EF4-FFF2-40B4-BE49-F238E27FC236}">
                  <a16:creationId xmlns:a16="http://schemas.microsoft.com/office/drawing/2014/main" id="{7EBFCB27-76D5-4B3F-81E7-0AC003B51751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13575" y="1844219"/>
              <a:ext cx="4418723" cy="1954505"/>
            </a:xfrm>
            <a:prstGeom prst="rect">
              <a:avLst/>
            </a:prstGeom>
          </p:spPr>
        </p:pic>
        <p:sp>
          <p:nvSpPr>
            <p:cNvPr id="17" name="object 6">
              <a:extLst>
                <a:ext uri="{FF2B5EF4-FFF2-40B4-BE49-F238E27FC236}">
                  <a16:creationId xmlns:a16="http://schemas.microsoft.com/office/drawing/2014/main" id="{1ED93014-53C0-43D8-BF46-DB89D1A816F2}"/>
                </a:ext>
              </a:extLst>
            </p:cNvPr>
            <p:cNvSpPr/>
            <p:nvPr/>
          </p:nvSpPr>
          <p:spPr>
            <a:xfrm>
              <a:off x="4408812" y="1797212"/>
              <a:ext cx="4428490" cy="2006600"/>
            </a:xfrm>
            <a:custGeom>
              <a:avLst/>
              <a:gdLst/>
              <a:ahLst/>
              <a:cxnLst/>
              <a:rect l="l" t="t" r="r" b="b"/>
              <a:pathLst>
                <a:path w="4428490" h="2006600">
                  <a:moveTo>
                    <a:pt x="0" y="0"/>
                  </a:moveTo>
                  <a:lnTo>
                    <a:pt x="4428248" y="0"/>
                  </a:lnTo>
                  <a:lnTo>
                    <a:pt x="4428248" y="2006274"/>
                  </a:lnTo>
                  <a:lnTo>
                    <a:pt x="0" y="2006274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pic>
        <p:nvPicPr>
          <p:cNvPr id="6146" name="Picture 2">
            <a:extLst>
              <a:ext uri="{FF2B5EF4-FFF2-40B4-BE49-F238E27FC236}">
                <a16:creationId xmlns:a16="http://schemas.microsoft.com/office/drawing/2014/main" id="{75ED85C4-EEC4-4E5A-A439-E5FFC82C4C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559" y="1875099"/>
            <a:ext cx="3512381" cy="3404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911288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3">
            <a:extLst>
              <a:ext uri="{FF2B5EF4-FFF2-40B4-BE49-F238E27FC236}">
                <a16:creationId xmlns:a16="http://schemas.microsoft.com/office/drawing/2014/main" id="{2B5A492E-05A1-473E-8A3E-61224585AC74}"/>
              </a:ext>
            </a:extLst>
          </p:cNvPr>
          <p:cNvSpPr/>
          <p:nvPr/>
        </p:nvSpPr>
        <p:spPr>
          <a:xfrm>
            <a:off x="1382597" y="4108251"/>
            <a:ext cx="9426806" cy="142441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6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«E noi cosa possiamo fare?»</a:t>
            </a:r>
            <a:endParaRPr kumimoji="0" lang="it-IT" sz="4800" b="1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DejaVu Sans"/>
              <a:cs typeface="+mn-cs"/>
            </a:endParaRPr>
          </a:p>
        </p:txBody>
      </p:sp>
      <p:pic>
        <p:nvPicPr>
          <p:cNvPr id="9" name="Picture 2" descr="File:Studenti al lavoro su Wikipedia.jpg">
            <a:extLst>
              <a:ext uri="{FF2B5EF4-FFF2-40B4-BE49-F238E27FC236}">
                <a16:creationId xmlns:a16="http://schemas.microsoft.com/office/drawing/2014/main" id="{2E7C8C69-EE55-4049-A532-BA6B3F84B4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3664" y="845804"/>
            <a:ext cx="4604672" cy="3453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31040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1"/>
          <p:cNvSpPr txBox="1">
            <a:spLocks/>
          </p:cNvSpPr>
          <p:nvPr/>
        </p:nvSpPr>
        <p:spPr bwMode="auto">
          <a:xfrm>
            <a:off x="199054" y="151671"/>
            <a:ext cx="4942114" cy="662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50397" rIns="0" bIns="0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5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eaLnBrk="1" fontAlgn="auto" hangingPunct="1">
              <a:spcAft>
                <a:spcPts val="0"/>
              </a:spcAft>
              <a:buSzPct val="45000"/>
              <a:buFont typeface="StarSymbol"/>
              <a:buNone/>
              <a:defRPr/>
            </a:pPr>
            <a:r>
              <a:rPr lang="it-IT" altLang="it-IT" sz="4000" spc="300" dirty="0">
                <a:solidFill>
                  <a:schemeClr val="tx1"/>
                </a:solidFill>
                <a:latin typeface="Cooper Black" panose="0208090404030B020404" pitchFamily="18" charset="0"/>
                <a:ea typeface="+mn-ea"/>
                <a:cs typeface="+mn-cs"/>
              </a:rPr>
              <a:t>Wikipedia</a:t>
            </a:r>
          </a:p>
        </p:txBody>
      </p:sp>
      <p:sp>
        <p:nvSpPr>
          <p:cNvPr id="2" name="Rettangolo 1"/>
          <p:cNvSpPr/>
          <p:nvPr/>
        </p:nvSpPr>
        <p:spPr>
          <a:xfrm>
            <a:off x="199054" y="1052146"/>
            <a:ext cx="117938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b="1" dirty="0">
                <a:solidFill>
                  <a:srgbClr val="000000"/>
                </a:solidFill>
                <a:ea typeface="Verdana"/>
              </a:rPr>
              <a:t>Enciclopedia on-line </a:t>
            </a:r>
            <a:r>
              <a:rPr lang="it-IT" altLang="it-IT" sz="2400" dirty="0">
                <a:latin typeface="+mn-lt"/>
              </a:rPr>
              <a:t>libera, collaborativa e multilingue.</a:t>
            </a:r>
          </a:p>
          <a:p>
            <a:pPr algn="just"/>
            <a:r>
              <a:rPr lang="it-IT" altLang="it-IT" sz="2400" dirty="0">
                <a:latin typeface="+mn-lt"/>
              </a:rPr>
              <a:t>L’enciclopedia più grande mai scritta (più di 55 milioni di voci, più di 300 lingue), la più consultata opera di riferimento generalista di Internet </a:t>
            </a:r>
          </a:p>
        </p:txBody>
      </p:sp>
      <p:sp>
        <p:nvSpPr>
          <p:cNvPr id="3" name="Rettangolo 2"/>
          <p:cNvSpPr/>
          <p:nvPr/>
        </p:nvSpPr>
        <p:spPr>
          <a:xfrm>
            <a:off x="9508420" y="298328"/>
            <a:ext cx="24034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hlinkClick r:id="rId3"/>
              </a:rPr>
              <a:t>https://it.wikipedia.org</a:t>
            </a:r>
            <a:r>
              <a:rPr lang="it-IT" dirty="0"/>
              <a:t> 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4F7DE43-4DE9-444B-8A9E-28183CFFAE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9359" y="2448263"/>
            <a:ext cx="9033283" cy="41826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9072868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219726" y="177799"/>
            <a:ext cx="117004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700" b="1" dirty="0"/>
              <a:t>Cosa si può fare su Wikipedia?</a:t>
            </a:r>
            <a:endParaRPr lang="it-IT" sz="27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D665E52C-508C-4889-BADA-0C839FDF9CC1}"/>
              </a:ext>
            </a:extLst>
          </p:cNvPr>
          <p:cNvSpPr txBox="1"/>
          <p:nvPr/>
        </p:nvSpPr>
        <p:spPr>
          <a:xfrm>
            <a:off x="219725" y="888777"/>
            <a:ext cx="48227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chemeClr val="accent1">
                    <a:lumMod val="75000"/>
                  </a:schemeClr>
                </a:solidFill>
              </a:rPr>
              <a:t>Ampliare o scrivere voci enciclopediche</a:t>
            </a:r>
          </a:p>
        </p:txBody>
      </p:sp>
      <p:sp>
        <p:nvSpPr>
          <p:cNvPr id="18" name="Rettangolo con angoli arrotondati 17">
            <a:extLst>
              <a:ext uri="{FF2B5EF4-FFF2-40B4-BE49-F238E27FC236}">
                <a16:creationId xmlns:a16="http://schemas.microsoft.com/office/drawing/2014/main" id="{5777DC55-A555-48BB-A8CB-98578C4000F7}"/>
              </a:ext>
            </a:extLst>
          </p:cNvPr>
          <p:cNvSpPr/>
          <p:nvPr/>
        </p:nvSpPr>
        <p:spPr>
          <a:xfrm>
            <a:off x="303618" y="2936745"/>
            <a:ext cx="7117907" cy="3634175"/>
          </a:xfrm>
          <a:prstGeom prst="roundRect">
            <a:avLst>
              <a:gd name="adj" fmla="val 3238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9F5F8999-21D1-4220-86AF-7EEF38F88C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1617" y="794136"/>
            <a:ext cx="6318059" cy="3189515"/>
          </a:xfrm>
          <a:prstGeom prst="rect">
            <a:avLst/>
          </a:prstGeom>
        </p:spPr>
      </p:pic>
      <p:sp>
        <p:nvSpPr>
          <p:cNvPr id="20" name="Rettangolo con angoli arrotondati 19">
            <a:extLst>
              <a:ext uri="{FF2B5EF4-FFF2-40B4-BE49-F238E27FC236}">
                <a16:creationId xmlns:a16="http://schemas.microsoft.com/office/drawing/2014/main" id="{E5D725C8-DC20-41A4-9FE5-CE523D91006A}"/>
              </a:ext>
            </a:extLst>
          </p:cNvPr>
          <p:cNvSpPr/>
          <p:nvPr/>
        </p:nvSpPr>
        <p:spPr>
          <a:xfrm>
            <a:off x="5122820" y="644528"/>
            <a:ext cx="6575652" cy="3488730"/>
          </a:xfrm>
          <a:prstGeom prst="roundRect">
            <a:avLst>
              <a:gd name="adj" fmla="val 3238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270F45FA-948C-438E-875A-1BDD7E3FD4A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58" t="9927" r="1"/>
          <a:stretch/>
        </p:blipFill>
        <p:spPr>
          <a:xfrm>
            <a:off x="432737" y="3093057"/>
            <a:ext cx="6863550" cy="3176108"/>
          </a:xfrm>
          <a:prstGeom prst="rect">
            <a:avLst/>
          </a:prstGeom>
        </p:spPr>
      </p:pic>
      <p:pic>
        <p:nvPicPr>
          <p:cNvPr id="10242" name="Picture 2">
            <a:extLst>
              <a:ext uri="{FF2B5EF4-FFF2-40B4-BE49-F238E27FC236}">
                <a16:creationId xmlns:a16="http://schemas.microsoft.com/office/drawing/2014/main" id="{7611B653-3A19-412A-B304-A384D8F38C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3200" y="4599987"/>
            <a:ext cx="1397825" cy="139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94436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>
            <a:grpSpLocks noChangeAspect="1"/>
          </p:cNvGrpSpPr>
          <p:nvPr/>
        </p:nvGrpSpPr>
        <p:grpSpPr>
          <a:xfrm>
            <a:off x="219725" y="2380946"/>
            <a:ext cx="8499740" cy="4058012"/>
            <a:chOff x="302174" y="958699"/>
            <a:chExt cx="8540115" cy="3467735"/>
          </a:xfrm>
        </p:grpSpPr>
        <p:pic>
          <p:nvPicPr>
            <p:cNvPr id="3" name="object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1700" y="968224"/>
              <a:ext cx="6947299" cy="136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06937" y="963462"/>
              <a:ext cx="6957059" cy="1377950"/>
            </a:xfrm>
            <a:custGeom>
              <a:avLst/>
              <a:gdLst/>
              <a:ahLst/>
              <a:cxnLst/>
              <a:rect l="l" t="t" r="r" b="b"/>
              <a:pathLst>
                <a:path w="6957059" h="1377950">
                  <a:moveTo>
                    <a:pt x="0" y="0"/>
                  </a:moveTo>
                  <a:lnTo>
                    <a:pt x="6956824" y="0"/>
                  </a:lnTo>
                  <a:lnTo>
                    <a:pt x="6956824" y="1377524"/>
                  </a:lnTo>
                  <a:lnTo>
                    <a:pt x="0" y="1377524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4862" y="2008343"/>
              <a:ext cx="6947299" cy="13680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810100" y="2003580"/>
              <a:ext cx="6957059" cy="1377950"/>
            </a:xfrm>
            <a:custGeom>
              <a:avLst/>
              <a:gdLst/>
              <a:ahLst/>
              <a:cxnLst/>
              <a:rect l="l" t="t" r="r" b="b"/>
              <a:pathLst>
                <a:path w="6957059" h="1377950">
                  <a:moveTo>
                    <a:pt x="0" y="0"/>
                  </a:moveTo>
                  <a:lnTo>
                    <a:pt x="6956824" y="0"/>
                  </a:lnTo>
                  <a:lnTo>
                    <a:pt x="6956824" y="1377525"/>
                  </a:lnTo>
                  <a:lnTo>
                    <a:pt x="0" y="1377525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18024" y="3048462"/>
              <a:ext cx="7514273" cy="128715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313262" y="3043699"/>
              <a:ext cx="7524115" cy="1377950"/>
            </a:xfrm>
            <a:custGeom>
              <a:avLst/>
              <a:gdLst/>
              <a:ahLst/>
              <a:cxnLst/>
              <a:rect l="l" t="t" r="r" b="b"/>
              <a:pathLst>
                <a:path w="7524115" h="1377950">
                  <a:moveTo>
                    <a:pt x="0" y="0"/>
                  </a:moveTo>
                  <a:lnTo>
                    <a:pt x="7523798" y="0"/>
                  </a:lnTo>
                  <a:lnTo>
                    <a:pt x="7523798" y="1377524"/>
                  </a:lnTo>
                  <a:lnTo>
                    <a:pt x="0" y="1377524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75EE2F60-B9D4-4E97-98B0-5C560753AF24}"/>
              </a:ext>
            </a:extLst>
          </p:cNvPr>
          <p:cNvSpPr txBox="1"/>
          <p:nvPr/>
        </p:nvSpPr>
        <p:spPr>
          <a:xfrm>
            <a:off x="7143660" y="123881"/>
            <a:ext cx="520927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/>
              <a:t>Esempi: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/>
              <a:t>Acquisizione di dati oceanografici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/>
              <a:t>Cambiamenti climatici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/>
              <a:t>Stazioni di ricerca polari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/>
              <a:t>Navi da ricerca oceanografiche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CE2976B3-040D-4B38-AAD0-3E0FB9CC25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74187">
            <a:off x="7446930" y="2769066"/>
            <a:ext cx="4500872" cy="3009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CF3D397E-DA96-4BF0-BD49-9CB7651EE7DB}"/>
              </a:ext>
            </a:extLst>
          </p:cNvPr>
          <p:cNvSpPr txBox="1"/>
          <p:nvPr/>
        </p:nvSpPr>
        <p:spPr>
          <a:xfrm>
            <a:off x="219725" y="170631"/>
            <a:ext cx="561719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>
                <a:solidFill>
                  <a:schemeClr val="accent1">
                    <a:lumMod val="75000"/>
                  </a:schemeClr>
                </a:solidFill>
              </a:rPr>
              <a:t>Perché non migliorare o creare voci sull’acquisizione di dati oceanografici?</a:t>
            </a:r>
          </a:p>
          <a:p>
            <a:pPr algn="just"/>
            <a:r>
              <a:rPr lang="it-IT" sz="2400" dirty="0"/>
              <a:t>Ma su Wikipedia in italiano ci sono carenze anche riguardo cambiamenti climatici o navi da ricerca, il lavoro non manca mai.</a:t>
            </a:r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FA3BC09C-395E-41A9-A799-2834B8EC0B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01050">
            <a:off x="3973677" y="2387714"/>
            <a:ext cx="3175482" cy="3396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49011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 txBox="1">
            <a:spLocks/>
          </p:cNvSpPr>
          <p:nvPr/>
        </p:nvSpPr>
        <p:spPr bwMode="auto">
          <a:xfrm>
            <a:off x="199053" y="151671"/>
            <a:ext cx="3417963" cy="662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50397" rIns="0" bIns="0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5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eaLnBrk="1" fontAlgn="auto" hangingPunct="1">
              <a:spcAft>
                <a:spcPts val="0"/>
              </a:spcAft>
              <a:buSzPct val="45000"/>
              <a:buFont typeface="StarSymbol"/>
              <a:buNone/>
              <a:defRPr/>
            </a:pPr>
            <a:r>
              <a:rPr lang="it-IT" altLang="it-IT" sz="4000" spc="300" dirty="0" err="1">
                <a:solidFill>
                  <a:schemeClr val="tx1"/>
                </a:solidFill>
                <a:latin typeface="Loblolly Display SSi" panose="02020500000000000000" pitchFamily="18" charset="0"/>
                <a:ea typeface="+mn-ea"/>
                <a:cs typeface="+mn-cs"/>
              </a:rPr>
              <a:t>Wikibooks</a:t>
            </a:r>
            <a:endParaRPr lang="it-IT" altLang="it-IT" sz="4000" spc="300" dirty="0">
              <a:solidFill>
                <a:schemeClr val="tx1"/>
              </a:solidFill>
              <a:latin typeface="Loblolly Display SSi" panose="02020500000000000000" pitchFamily="18" charset="0"/>
              <a:ea typeface="+mn-ea"/>
              <a:cs typeface="+mn-cs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199053" y="1102916"/>
            <a:ext cx="117938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dirty="0">
                <a:ea typeface="Calibri" panose="020F0502020204030204" pitchFamily="34" charset="0"/>
                <a:cs typeface="Times New Roman" panose="02020603050405020304" pitchFamily="18" charset="0"/>
              </a:rPr>
              <a:t>Raccolta di e-book, </a:t>
            </a:r>
            <a:r>
              <a:rPr lang="it-IT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libri di testo </a:t>
            </a:r>
            <a:r>
              <a:rPr lang="it-IT" sz="2400" dirty="0">
                <a:ea typeface="Calibri" panose="020F0502020204030204" pitchFamily="34" charset="0"/>
                <a:cs typeface="Times New Roman" panose="02020603050405020304" pitchFamily="18" charset="0"/>
              </a:rPr>
              <a:t>e manuali realizzati dagli utenti</a:t>
            </a:r>
          </a:p>
        </p:txBody>
      </p:sp>
      <p:sp>
        <p:nvSpPr>
          <p:cNvPr id="5" name="Rettangolo 4"/>
          <p:cNvSpPr/>
          <p:nvPr/>
        </p:nvSpPr>
        <p:spPr>
          <a:xfrm>
            <a:off x="9607614" y="298328"/>
            <a:ext cx="2385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hlinkClick r:id="rId3"/>
              </a:rPr>
              <a:t>https://it.wikibooks.org</a:t>
            </a:r>
            <a:endParaRPr lang="it-IT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6228" y="2005636"/>
            <a:ext cx="9739545" cy="4481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407316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219726" y="177799"/>
            <a:ext cx="1170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/>
              <a:t>Cosa si può fare su </a:t>
            </a:r>
            <a:r>
              <a:rPr lang="it-IT" sz="2800" b="1" dirty="0" err="1"/>
              <a:t>Wikibooks</a:t>
            </a:r>
            <a:r>
              <a:rPr lang="it-IT" sz="2800" b="1" dirty="0"/>
              <a:t>?</a:t>
            </a:r>
            <a:endParaRPr lang="it-IT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D665E52C-508C-4889-BADA-0C839FDF9CC1}"/>
              </a:ext>
            </a:extLst>
          </p:cNvPr>
          <p:cNvSpPr txBox="1"/>
          <p:nvPr/>
        </p:nvSpPr>
        <p:spPr>
          <a:xfrm>
            <a:off x="219725" y="888777"/>
            <a:ext cx="48227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chemeClr val="accent1">
                    <a:lumMod val="75000"/>
                  </a:schemeClr>
                </a:solidFill>
              </a:rPr>
              <a:t>Realizzare un libro strutturato con diversi capitoli su un argomento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586DF496-1114-4C23-B2B9-5A5597B222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4281" y="45286"/>
            <a:ext cx="6096000" cy="1984145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1A9898A8-A852-41EE-9B3D-4F38C0BEEF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4281" y="2482073"/>
            <a:ext cx="6096000" cy="1795549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EB7A9E12-157C-4ADF-8C65-3D3A8EFC8F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565" y="2320741"/>
            <a:ext cx="5562052" cy="3028640"/>
          </a:xfrm>
          <a:prstGeom prst="rect">
            <a:avLst/>
          </a:prstGeom>
        </p:spPr>
      </p:pic>
      <p:sp>
        <p:nvSpPr>
          <p:cNvPr id="18" name="Rettangolo con angoli arrotondati 17">
            <a:extLst>
              <a:ext uri="{FF2B5EF4-FFF2-40B4-BE49-F238E27FC236}">
                <a16:creationId xmlns:a16="http://schemas.microsoft.com/office/drawing/2014/main" id="{5777DC55-A555-48BB-A8CB-98578C4000F7}"/>
              </a:ext>
            </a:extLst>
          </p:cNvPr>
          <p:cNvSpPr/>
          <p:nvPr/>
        </p:nvSpPr>
        <p:spPr>
          <a:xfrm>
            <a:off x="141559" y="2168024"/>
            <a:ext cx="5672407" cy="3488730"/>
          </a:xfrm>
          <a:prstGeom prst="roundRect">
            <a:avLst>
              <a:gd name="adj" fmla="val 3238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D598A9F-3E8C-44CD-B57B-C49B55AEC0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4281" y="4730263"/>
            <a:ext cx="6107210" cy="1845850"/>
          </a:xfrm>
          <a:prstGeom prst="rect">
            <a:avLst/>
          </a:prstGeom>
        </p:spPr>
      </p:pic>
      <p:cxnSp>
        <p:nvCxnSpPr>
          <p:cNvPr id="15" name="Connettore diritto 14">
            <a:extLst>
              <a:ext uri="{FF2B5EF4-FFF2-40B4-BE49-F238E27FC236}">
                <a16:creationId xmlns:a16="http://schemas.microsoft.com/office/drawing/2014/main" id="{964CB13D-F2D6-4BF6-9976-ACDA8FBD6A9C}"/>
              </a:ext>
            </a:extLst>
          </p:cNvPr>
          <p:cNvCxnSpPr/>
          <p:nvPr/>
        </p:nvCxnSpPr>
        <p:spPr>
          <a:xfrm>
            <a:off x="5944281" y="2255752"/>
            <a:ext cx="6247719" cy="0"/>
          </a:xfrm>
          <a:prstGeom prst="line">
            <a:avLst/>
          </a:prstGeom>
          <a:ln w="28575">
            <a:solidFill>
              <a:srgbClr val="C0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diritto 18">
            <a:extLst>
              <a:ext uri="{FF2B5EF4-FFF2-40B4-BE49-F238E27FC236}">
                <a16:creationId xmlns:a16="http://schemas.microsoft.com/office/drawing/2014/main" id="{1C9F19FE-AFC2-4EE0-A49B-180500D28258}"/>
              </a:ext>
            </a:extLst>
          </p:cNvPr>
          <p:cNvCxnSpPr/>
          <p:nvPr/>
        </p:nvCxnSpPr>
        <p:spPr>
          <a:xfrm>
            <a:off x="5944281" y="4503943"/>
            <a:ext cx="6247719" cy="0"/>
          </a:xfrm>
          <a:prstGeom prst="line">
            <a:avLst/>
          </a:prstGeom>
          <a:ln w="28575">
            <a:solidFill>
              <a:srgbClr val="C0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06698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D665E52C-508C-4889-BADA-0C839FDF9CC1}"/>
              </a:ext>
            </a:extLst>
          </p:cNvPr>
          <p:cNvSpPr txBox="1"/>
          <p:nvPr/>
        </p:nvSpPr>
        <p:spPr>
          <a:xfrm>
            <a:off x="219725" y="170631"/>
            <a:ext cx="60591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>
                <a:solidFill>
                  <a:schemeClr val="accent1">
                    <a:lumMod val="75000"/>
                  </a:schemeClr>
                </a:solidFill>
              </a:rPr>
              <a:t>Perché non un libro sui cambiamenti climatici?</a:t>
            </a:r>
          </a:p>
          <a:p>
            <a:pPr algn="just"/>
            <a:r>
              <a:rPr lang="it-IT" sz="2400" dirty="0"/>
              <a:t>O sui grandi esploratori polari, magari con un capitolo dedicato a ogni spedizione? Non ci sono limiti di argomenti!</a:t>
            </a:r>
          </a:p>
        </p:txBody>
      </p:sp>
      <p:sp>
        <p:nvSpPr>
          <p:cNvPr id="13" name="Rettangolo con angoli arrotondati 12">
            <a:extLst>
              <a:ext uri="{FF2B5EF4-FFF2-40B4-BE49-F238E27FC236}">
                <a16:creationId xmlns:a16="http://schemas.microsoft.com/office/drawing/2014/main" id="{520EEA43-028D-416B-8C33-F45F2BD1B36D}"/>
              </a:ext>
            </a:extLst>
          </p:cNvPr>
          <p:cNvSpPr/>
          <p:nvPr/>
        </p:nvSpPr>
        <p:spPr>
          <a:xfrm>
            <a:off x="151719" y="1812424"/>
            <a:ext cx="6858681" cy="3277736"/>
          </a:xfrm>
          <a:prstGeom prst="roundRect">
            <a:avLst>
              <a:gd name="adj" fmla="val 3238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52B6B540-1B35-4FBB-943E-80C4EBEDF04C}"/>
              </a:ext>
            </a:extLst>
          </p:cNvPr>
          <p:cNvSpPr txBox="1"/>
          <p:nvPr/>
        </p:nvSpPr>
        <p:spPr>
          <a:xfrm>
            <a:off x="7374040" y="155241"/>
            <a:ext cx="4683761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/>
              <a:t>Esempi: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/>
              <a:t>Acquisizione di dati oceanografici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/>
              <a:t>Cambiamenti climatici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/>
              <a:t>Storia dei grandi esploratori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/>
              <a:t>Stazioni di ricerca polari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/>
              <a:t>Navi da ricerca oceanografiche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/>
              <a:t>Controllo satellitare dell’ambiente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/>
              <a:t>Metodiche di tutela ambientale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C1B334E7-73CC-4329-AAAC-F796971D96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054" y="1887517"/>
            <a:ext cx="6599586" cy="3085475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54A6B90E-DDBA-48F5-B012-F0ADFA6C63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7335">
            <a:off x="5098201" y="4162845"/>
            <a:ext cx="3460830" cy="2595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>
            <a:extLst>
              <a:ext uri="{FF2B5EF4-FFF2-40B4-BE49-F238E27FC236}">
                <a16:creationId xmlns:a16="http://schemas.microsoft.com/office/drawing/2014/main" id="{846FB880-4279-4719-A2D9-5C34A3781B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55516">
            <a:off x="180494" y="4604910"/>
            <a:ext cx="3532371" cy="1986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>
            <a:extLst>
              <a:ext uri="{FF2B5EF4-FFF2-40B4-BE49-F238E27FC236}">
                <a16:creationId xmlns:a16="http://schemas.microsoft.com/office/drawing/2014/main" id="{2086A253-17BF-48B0-BF06-501CFDDB68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85207">
            <a:off x="9005198" y="3380553"/>
            <a:ext cx="2651888" cy="3483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19441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1"/>
          <p:cNvSpPr txBox="1">
            <a:spLocks/>
          </p:cNvSpPr>
          <p:nvPr/>
        </p:nvSpPr>
        <p:spPr bwMode="auto">
          <a:xfrm>
            <a:off x="199054" y="151671"/>
            <a:ext cx="4942114" cy="662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50397" rIns="0" bIns="0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5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eaLnBrk="1" fontAlgn="auto" hangingPunct="1">
              <a:spcAft>
                <a:spcPts val="0"/>
              </a:spcAft>
              <a:buSzPct val="45000"/>
              <a:buFont typeface="StarSymbol"/>
              <a:buNone/>
              <a:defRPr/>
            </a:pPr>
            <a:r>
              <a:rPr lang="it-IT" altLang="it-IT" sz="4000" spc="300" dirty="0" err="1">
                <a:solidFill>
                  <a:schemeClr val="tx1"/>
                </a:solidFill>
                <a:latin typeface="Loblolly Display SSi" panose="02020500000000000000" pitchFamily="18" charset="0"/>
                <a:ea typeface="+mn-ea"/>
                <a:cs typeface="+mn-cs"/>
              </a:rPr>
              <a:t>Wikivoyage</a:t>
            </a:r>
            <a:endParaRPr lang="it-IT" altLang="it-IT" sz="4000" spc="300" dirty="0">
              <a:solidFill>
                <a:schemeClr val="tx1"/>
              </a:solidFill>
              <a:latin typeface="Loblolly Display SSi" panose="02020500000000000000" pitchFamily="18" charset="0"/>
              <a:ea typeface="+mn-ea"/>
              <a:cs typeface="+mn-cs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199054" y="1052146"/>
            <a:ext cx="11793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b="1" dirty="0">
                <a:solidFill>
                  <a:srgbClr val="000000"/>
                </a:solidFill>
                <a:ea typeface="Verdana"/>
              </a:rPr>
              <a:t>G</a:t>
            </a:r>
            <a:r>
              <a:rPr lang="it-IT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uida turistica </a:t>
            </a:r>
            <a:r>
              <a:rPr lang="it-IT" sz="2400" dirty="0">
                <a:ea typeface="Calibri" panose="020F0502020204030204" pitchFamily="34" charset="0"/>
                <a:cs typeface="Times New Roman" panose="02020603050405020304" pitchFamily="18" charset="0"/>
              </a:rPr>
              <a:t>collaborativa che raccoglie informazioni relative a città, regioni o stati, ma anche itinerari volti far scoprire le bellezze del territorio</a:t>
            </a:r>
          </a:p>
        </p:txBody>
      </p:sp>
      <p:sp>
        <p:nvSpPr>
          <p:cNvPr id="3" name="Rettangolo 2"/>
          <p:cNvSpPr/>
          <p:nvPr/>
        </p:nvSpPr>
        <p:spPr>
          <a:xfrm>
            <a:off x="9508420" y="298328"/>
            <a:ext cx="24845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hlinkClick r:id="rId3"/>
              </a:rPr>
              <a:t>https://it.wikivoyage.org</a:t>
            </a:r>
            <a:endParaRPr lang="it-IT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054" y="2071870"/>
            <a:ext cx="9601892" cy="44454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5314986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219726" y="137159"/>
            <a:ext cx="1170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/>
              <a:t>Cosa si può fare su </a:t>
            </a:r>
            <a:r>
              <a:rPr lang="it-IT" sz="2800" b="1" dirty="0" err="1"/>
              <a:t>Wikivoyage</a:t>
            </a:r>
            <a:r>
              <a:rPr lang="it-IT" sz="2800" b="1" dirty="0"/>
              <a:t>?</a:t>
            </a:r>
            <a:endParaRPr lang="it-IT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D665E52C-508C-4889-BADA-0C839FDF9CC1}"/>
              </a:ext>
            </a:extLst>
          </p:cNvPr>
          <p:cNvSpPr txBox="1"/>
          <p:nvPr/>
        </p:nvSpPr>
        <p:spPr>
          <a:xfrm>
            <a:off x="219725" y="787177"/>
            <a:ext cx="48227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chemeClr val="accent1">
                    <a:lumMod val="75000"/>
                  </a:schemeClr>
                </a:solidFill>
              </a:rPr>
              <a:t>Itinerari tematici!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0B347A67-48B9-42AD-851B-B42CE472ED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1687" y="2470"/>
            <a:ext cx="6740313" cy="1386509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6DD3B62F-1A54-4D0C-91FC-5B2686A82F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2140" y="1369627"/>
            <a:ext cx="6719860" cy="1386508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A3E4238E-207A-4F79-BDBA-4E2FBB347B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5980" y="4084314"/>
            <a:ext cx="6724608" cy="1391439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6793916D-FABD-4DE7-9418-DAF76C5AF9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266" y="2869189"/>
            <a:ext cx="5042117" cy="2271449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D4B7CCC4-0284-4175-86C5-70A2ED8E90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72140" y="2736783"/>
            <a:ext cx="6712006" cy="1366883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8A99F369-AF47-4610-B0B5-803EE54FA74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4586" y="1308942"/>
            <a:ext cx="5042117" cy="1583501"/>
          </a:xfrm>
          <a:prstGeom prst="rect">
            <a:avLst/>
          </a:prstGeom>
        </p:spPr>
      </p:pic>
      <p:sp>
        <p:nvSpPr>
          <p:cNvPr id="18" name="Rettangolo con angoli arrotondati 17">
            <a:extLst>
              <a:ext uri="{FF2B5EF4-FFF2-40B4-BE49-F238E27FC236}">
                <a16:creationId xmlns:a16="http://schemas.microsoft.com/office/drawing/2014/main" id="{5777DC55-A555-48BB-A8CB-98578C4000F7}"/>
              </a:ext>
            </a:extLst>
          </p:cNvPr>
          <p:cNvSpPr/>
          <p:nvPr/>
        </p:nvSpPr>
        <p:spPr>
          <a:xfrm>
            <a:off x="151719" y="1242910"/>
            <a:ext cx="5130894" cy="5437291"/>
          </a:xfrm>
          <a:prstGeom prst="roundRect">
            <a:avLst>
              <a:gd name="adj" fmla="val 3238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7123D146-9102-4A6A-8C4D-C943E3E5E06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25571"/>
          <a:stretch/>
        </p:blipFill>
        <p:spPr>
          <a:xfrm>
            <a:off x="189496" y="5171379"/>
            <a:ext cx="5036887" cy="1391982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BD42D535-65B0-4D44-A8AE-4A6B6F2BA28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67823" y="5456401"/>
            <a:ext cx="6713085" cy="1391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655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Segnaposto testo 2"/>
          <p:cNvSpPr txBox="1">
            <a:spLocks noGrp="1"/>
          </p:cNvSpPr>
          <p:nvPr>
            <p:ph type="body" idx="4294967295"/>
          </p:nvPr>
        </p:nvSpPr>
        <p:spPr>
          <a:xfrm>
            <a:off x="199054" y="5166730"/>
            <a:ext cx="4836869" cy="1088928"/>
          </a:xfrm>
        </p:spPr>
        <p:txBody>
          <a:bodyPr>
            <a:noAutofit/>
          </a:bodyPr>
          <a:lstStyle/>
          <a:p>
            <a:pPr marL="0" indent="0" algn="just">
              <a:buClr>
                <a:schemeClr val="accent3"/>
              </a:buClr>
              <a:buSzPct val="45000"/>
              <a:buNone/>
              <a:defRPr/>
            </a:pPr>
            <a:r>
              <a:rPr lang="it-IT" altLang="it-IT" sz="2200" dirty="0">
                <a:solidFill>
                  <a:srgbClr val="000000"/>
                </a:solidFill>
                <a:ea typeface="Droid Sans Fallback"/>
                <a:cs typeface="Calibri" panose="020F0502020204030204" pitchFamily="34" charset="0"/>
              </a:rPr>
              <a:t>Nel nuovo millennio si va oltre: </a:t>
            </a:r>
            <a:r>
              <a:rPr lang="it-IT" altLang="it-IT" sz="2200" b="1" dirty="0">
                <a:solidFill>
                  <a:srgbClr val="000000"/>
                </a:solidFill>
                <a:ea typeface="Droid Sans Fallback"/>
                <a:cs typeface="Calibri" panose="020F0502020204030204" pitchFamily="34" charset="0"/>
              </a:rPr>
              <a:t>ognuno</a:t>
            </a:r>
            <a:r>
              <a:rPr lang="it-IT" altLang="it-IT" sz="2200" dirty="0">
                <a:solidFill>
                  <a:srgbClr val="000000"/>
                </a:solidFill>
                <a:ea typeface="Droid Sans Fallback"/>
                <a:cs typeface="Calibri" panose="020F0502020204030204" pitchFamily="34" charset="0"/>
              </a:rPr>
              <a:t> può contribuire alla condivisione del sapere mondiale</a:t>
            </a:r>
          </a:p>
        </p:txBody>
      </p:sp>
      <p:sp>
        <p:nvSpPr>
          <p:cNvPr id="10243" name="Rettangolo 1"/>
          <p:cNvSpPr>
            <a:spLocks noChangeArrowheads="1"/>
          </p:cNvSpPr>
          <p:nvPr/>
        </p:nvSpPr>
        <p:spPr bwMode="auto">
          <a:xfrm>
            <a:off x="5268686" y="5166730"/>
            <a:ext cx="492192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rgbClr val="1B587C"/>
              </a:buClr>
              <a:buSzPct val="95000"/>
              <a:buFont typeface="Wingdings 2" panose="05020102010507070707" pitchFamily="18" charset="2"/>
              <a:buChar char=""/>
              <a:defRPr sz="29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3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1B587C"/>
              </a:buClr>
              <a:buSzPct val="65000"/>
              <a:buFont typeface="Wingdings 2" panose="05020102010507070707" pitchFamily="18" charset="2"/>
              <a:buChar char=""/>
              <a:defRPr sz="2200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4E8542"/>
              </a:buClr>
              <a:buSzPct val="65000"/>
              <a:buFont typeface="Wingdings 2" panose="05020102010507070707" pitchFamily="18" charset="2"/>
              <a:buChar char=""/>
              <a:defRPr sz="22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4E8542"/>
              </a:buClr>
              <a:buSzPct val="65000"/>
              <a:buFont typeface="Wingdings 2" panose="05020102010507070707" pitchFamily="18" charset="2"/>
              <a:buChar char=""/>
              <a:defRPr sz="22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4E8542"/>
              </a:buClr>
              <a:buSzPct val="65000"/>
              <a:buFont typeface="Wingdings 2" panose="05020102010507070707" pitchFamily="18" charset="2"/>
              <a:buChar char=""/>
              <a:defRPr sz="22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4E8542"/>
              </a:buClr>
              <a:buSzPct val="65000"/>
              <a:buFont typeface="Wingdings 2" panose="05020102010507070707" pitchFamily="18" charset="2"/>
              <a:buChar char=""/>
              <a:defRPr sz="22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4E8542"/>
              </a:buClr>
              <a:buSzPct val="65000"/>
              <a:buFont typeface="Wingdings 2" panose="05020102010507070707" pitchFamily="18" charset="2"/>
              <a:buChar char=""/>
              <a:defRPr sz="22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dirty="0">
                <a:latin typeface="+mn-lt"/>
                <a:cs typeface="Calibri" panose="020F0502020204030204" pitchFamily="34" charset="0"/>
              </a:rPr>
              <a:t>Immagina un mondo in cui ogni persona sul pianeta possa avere libero accesso a tutto il patrimonio della conoscenza umana.</a:t>
            </a: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dirty="0">
                <a:latin typeface="+mn-lt"/>
                <a:cs typeface="Calibri" panose="020F0502020204030204" pitchFamily="34" charset="0"/>
              </a:rPr>
              <a:t>(</a:t>
            </a:r>
            <a:r>
              <a:rPr lang="it-IT" altLang="it-IT" sz="1800" dirty="0" err="1">
                <a:latin typeface="+mn-lt"/>
                <a:cs typeface="Calibri" panose="020F0502020204030204" pitchFamily="34" charset="0"/>
              </a:rPr>
              <a:t>Jimbo</a:t>
            </a:r>
            <a:r>
              <a:rPr lang="it-IT" altLang="it-IT" sz="1800" dirty="0">
                <a:latin typeface="+mn-lt"/>
                <a:cs typeface="Calibri" panose="020F0502020204030204" pitchFamily="34" charset="0"/>
              </a:rPr>
              <a:t> Wales)</a:t>
            </a:r>
          </a:p>
        </p:txBody>
      </p:sp>
      <p:pic>
        <p:nvPicPr>
          <p:cNvPr id="10244" name="Picture 7" descr="File:Jimmy Wales in August 20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77" b="12763"/>
          <a:stretch/>
        </p:blipFill>
        <p:spPr bwMode="auto">
          <a:xfrm>
            <a:off x="10379299" y="4833256"/>
            <a:ext cx="1473961" cy="1799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5268686" y="985140"/>
            <a:ext cx="49219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dirty="0"/>
              <a:t>L'opera che iniziamo [...] in quanto enciclopedia, deve esporre quanto più è possibile l'ordine e la connessione delle conoscenze umane.</a:t>
            </a:r>
          </a:p>
          <a:p>
            <a:pPr algn="r"/>
            <a:r>
              <a:rPr lang="it-IT" dirty="0"/>
              <a:t>(Jean le </a:t>
            </a:r>
            <a:r>
              <a:rPr lang="it-IT" dirty="0" err="1"/>
              <a:t>Rond</a:t>
            </a:r>
            <a:r>
              <a:rPr lang="it-IT" dirty="0"/>
              <a:t> d'Alembert, discorso preliminare del primo volume dell'</a:t>
            </a:r>
            <a:r>
              <a:rPr lang="it-IT" i="1" dirty="0" err="1"/>
              <a:t>Encyclopédie</a:t>
            </a:r>
            <a:r>
              <a:rPr lang="it-IT" dirty="0"/>
              <a:t>, 1751)</a:t>
            </a:r>
          </a:p>
        </p:txBody>
      </p:sp>
      <p:sp>
        <p:nvSpPr>
          <p:cNvPr id="3" name="Rettangolo 2"/>
          <p:cNvSpPr/>
          <p:nvPr/>
        </p:nvSpPr>
        <p:spPr>
          <a:xfrm>
            <a:off x="199054" y="968794"/>
            <a:ext cx="483686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chemeClr val="accent3"/>
              </a:buClr>
              <a:buSzPct val="45000"/>
              <a:buNone/>
              <a:defRPr/>
            </a:pPr>
            <a:r>
              <a:rPr lang="it-IT" altLang="it-IT" sz="2200" dirty="0">
                <a:solidFill>
                  <a:srgbClr val="000000"/>
                </a:solidFill>
                <a:ea typeface="Droid Sans Fallback"/>
                <a:cs typeface="Calibri" panose="020F0502020204030204" pitchFamily="34" charset="0"/>
              </a:rPr>
              <a:t>Fin dall’epoca antica l’uomo ha avvertito la necessità di creare un </a:t>
            </a:r>
            <a:r>
              <a:rPr lang="it-IT" altLang="it-IT" sz="2200" b="1" dirty="0">
                <a:solidFill>
                  <a:srgbClr val="000000"/>
                </a:solidFill>
                <a:ea typeface="Droid Sans Fallback"/>
                <a:cs typeface="Calibri" panose="020F0502020204030204" pitchFamily="34" charset="0"/>
              </a:rPr>
              <a:t>compendio universale del sapere</a:t>
            </a:r>
          </a:p>
        </p:txBody>
      </p:sp>
      <p:sp>
        <p:nvSpPr>
          <p:cNvPr id="10" name="Rettangolo 9"/>
          <p:cNvSpPr/>
          <p:nvPr/>
        </p:nvSpPr>
        <p:spPr>
          <a:xfrm>
            <a:off x="199054" y="2832864"/>
            <a:ext cx="483686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chemeClr val="accent3"/>
              </a:buClr>
              <a:buSzPct val="45000"/>
              <a:buNone/>
              <a:defRPr/>
            </a:pPr>
            <a:r>
              <a:rPr lang="it-IT" altLang="it-IT" sz="2200" dirty="0">
                <a:solidFill>
                  <a:srgbClr val="000000"/>
                </a:solidFill>
                <a:ea typeface="Droid Sans Fallback"/>
                <a:cs typeface="Calibri" panose="020F0502020204030204" pitchFamily="34" charset="0"/>
              </a:rPr>
              <a:t>Nel XX secolo si è resa evidente la necessità di favorire lo </a:t>
            </a:r>
            <a:r>
              <a:rPr lang="it-IT" altLang="it-IT" sz="2200" b="1" dirty="0">
                <a:solidFill>
                  <a:srgbClr val="000000"/>
                </a:solidFill>
                <a:ea typeface="Droid Sans Fallback"/>
                <a:cs typeface="Calibri" panose="020F0502020204030204" pitchFamily="34" charset="0"/>
              </a:rPr>
              <a:t>scambio di dati e informazioni</a:t>
            </a:r>
            <a:r>
              <a:rPr lang="it-IT" altLang="it-IT" sz="2200" dirty="0">
                <a:solidFill>
                  <a:srgbClr val="000000"/>
                </a:solidFill>
                <a:ea typeface="Droid Sans Fallback"/>
                <a:cs typeface="Calibri" panose="020F0502020204030204" pitchFamily="34" charset="0"/>
              </a:rPr>
              <a:t> tra gli studiosi</a:t>
            </a:r>
          </a:p>
        </p:txBody>
      </p:sp>
      <p:sp>
        <p:nvSpPr>
          <p:cNvPr id="4" name="Rettangolo 3"/>
          <p:cNvSpPr/>
          <p:nvPr/>
        </p:nvSpPr>
        <p:spPr>
          <a:xfrm>
            <a:off x="5268687" y="2832864"/>
            <a:ext cx="492191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dirty="0">
                <a:solidFill>
                  <a:srgbClr val="222222"/>
                </a:solidFill>
              </a:rPr>
              <a:t>Compariranno tipi di enciclopedie confezionate con una rete di nuovi percorsi associativi che le collegano, pronte ad essere inserite in </a:t>
            </a:r>
            <a:r>
              <a:rPr lang="it-IT" dirty="0" err="1">
                <a:solidFill>
                  <a:srgbClr val="222222"/>
                </a:solidFill>
              </a:rPr>
              <a:t>memex</a:t>
            </a:r>
            <a:r>
              <a:rPr lang="it-IT" dirty="0">
                <a:solidFill>
                  <a:srgbClr val="222222"/>
                </a:solidFill>
              </a:rPr>
              <a:t> e qui ampliate.</a:t>
            </a:r>
          </a:p>
          <a:p>
            <a:pPr algn="r"/>
            <a:r>
              <a:rPr lang="en-US" dirty="0"/>
              <a:t>(</a:t>
            </a:r>
            <a:r>
              <a:rPr lang="en-US" dirty="0" err="1"/>
              <a:t>Vannevar</a:t>
            </a:r>
            <a:r>
              <a:rPr lang="en-US" dirty="0"/>
              <a:t> Bush</a:t>
            </a:r>
            <a:r>
              <a:rPr lang="en-US" i="1" dirty="0"/>
              <a:t>, As We May Think</a:t>
            </a:r>
            <a:r>
              <a:rPr lang="en-US" dirty="0"/>
              <a:t>, </a:t>
            </a:r>
            <a:r>
              <a:rPr lang="en-US" i="1" dirty="0"/>
              <a:t>The Atlantic Monthly</a:t>
            </a:r>
            <a:r>
              <a:rPr lang="en-US" dirty="0"/>
              <a:t>, </a:t>
            </a:r>
            <a:r>
              <a:rPr lang="en-US" dirty="0" err="1"/>
              <a:t>luglio</a:t>
            </a:r>
            <a:r>
              <a:rPr lang="en-US" dirty="0"/>
              <a:t> 1945)</a:t>
            </a:r>
            <a:endParaRPr lang="it-IT" dirty="0"/>
          </a:p>
        </p:txBody>
      </p:sp>
      <p:pic>
        <p:nvPicPr>
          <p:cNvPr id="1028" name="Picture 4" descr="File:Vannevar Bush 1940 (crop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1515" y="2908970"/>
            <a:ext cx="1469530" cy="1692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upload.wikimedia.org/wikipedia/commons/thumb/e/e3/Jean_d%27Alembert.jpeg/220px-Jean_d%27Alembert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1515" y="814318"/>
            <a:ext cx="1473961" cy="1862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CAA85097-FDBA-4CDD-AA8B-6AFACF49EBAE}"/>
              </a:ext>
            </a:extLst>
          </p:cNvPr>
          <p:cNvSpPr txBox="1">
            <a:spLocks/>
          </p:cNvSpPr>
          <p:nvPr/>
        </p:nvSpPr>
        <p:spPr bwMode="auto">
          <a:xfrm>
            <a:off x="199053" y="151671"/>
            <a:ext cx="8667155" cy="662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50397" rIns="0" bIns="0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5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eaLnBrk="1" fontAlgn="auto" hangingPunct="1">
              <a:spcAft>
                <a:spcPts val="0"/>
              </a:spcAft>
              <a:buSzPct val="45000"/>
              <a:buFont typeface="StarSymbol"/>
              <a:buNone/>
              <a:defRPr/>
            </a:pPr>
            <a:r>
              <a:rPr lang="it-IT" altLang="it-IT" sz="4000" spc="300" dirty="0">
                <a:solidFill>
                  <a:schemeClr val="tx1"/>
                </a:solidFill>
                <a:latin typeface="Loblolly Display SSi" panose="02020500000000000000" pitchFamily="18" charset="0"/>
                <a:ea typeface="+mn-ea"/>
                <a:cs typeface="+mn-cs"/>
              </a:rPr>
              <a:t>La conoscenza…</a:t>
            </a:r>
          </a:p>
        </p:txBody>
      </p:sp>
    </p:spTree>
    <p:extLst>
      <p:ext uri="{BB962C8B-B14F-4D97-AF65-F5344CB8AC3E}">
        <p14:creationId xmlns:p14="http://schemas.microsoft.com/office/powerpoint/2010/main" val="2252476462"/>
      </p:ext>
    </p:extLst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CBD842CC-3D10-49F2-9D7C-67E4EF26A336}"/>
              </a:ext>
            </a:extLst>
          </p:cNvPr>
          <p:cNvSpPr/>
          <p:nvPr/>
        </p:nvSpPr>
        <p:spPr>
          <a:xfrm>
            <a:off x="151718" y="1295164"/>
            <a:ext cx="7676177" cy="3784836"/>
          </a:xfrm>
          <a:prstGeom prst="roundRect">
            <a:avLst>
              <a:gd name="adj" fmla="val 3238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D665E52C-508C-4889-BADA-0C839FDF9CC1}"/>
              </a:ext>
            </a:extLst>
          </p:cNvPr>
          <p:cNvSpPr txBox="1"/>
          <p:nvPr/>
        </p:nvSpPr>
        <p:spPr>
          <a:xfrm>
            <a:off x="219724" y="170631"/>
            <a:ext cx="76081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>
                <a:solidFill>
                  <a:schemeClr val="accent1">
                    <a:lumMod val="75000"/>
                  </a:schemeClr>
                </a:solidFill>
              </a:rPr>
              <a:t>Perché non una descrizione delle basi scientifiche in Artide e Antartide?</a:t>
            </a:r>
          </a:p>
          <a:p>
            <a:pPr algn="just"/>
            <a:r>
              <a:rPr lang="it-IT" sz="2000" dirty="0"/>
              <a:t>O itinerari sulle grandi esplorazioni di Nobile, Shackleton, Amundsen, Scott e così via?</a:t>
            </a:r>
          </a:p>
        </p:txBody>
      </p:sp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9862268E-2174-4C44-935A-CE506B8308AF}"/>
              </a:ext>
            </a:extLst>
          </p:cNvPr>
          <p:cNvSpPr/>
          <p:nvPr/>
        </p:nvSpPr>
        <p:spPr>
          <a:xfrm>
            <a:off x="8006079" y="472841"/>
            <a:ext cx="4027155" cy="4790039"/>
          </a:xfrm>
          <a:prstGeom prst="roundRect">
            <a:avLst>
              <a:gd name="adj" fmla="val 3238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91204AFD-1560-404A-812C-3A7F7D9694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826" y="1507603"/>
            <a:ext cx="7118896" cy="3327848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596F8377-7C9C-40B2-8AD9-38BB8D5E00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443" y="544158"/>
            <a:ext cx="3779941" cy="4647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762F09E1-3624-46A4-8FCB-5B8BB16CB3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95170">
            <a:off x="881577" y="3990323"/>
            <a:ext cx="4301309" cy="2423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BFA0CE10-1B99-4D2B-B506-2A5E756070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37024">
            <a:off x="7130269" y="4081398"/>
            <a:ext cx="4039515" cy="2422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84308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ile:Wikimedia logo family - Content projects.sv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0272" y="288230"/>
            <a:ext cx="2150169" cy="2150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File:Una classe liceale al lavoro sui progetti Wikimedia 02.jpg">
            <a:extLst>
              <a:ext uri="{FF2B5EF4-FFF2-40B4-BE49-F238E27FC236}">
                <a16:creationId xmlns:a16="http://schemas.microsoft.com/office/drawing/2014/main" id="{5E7CF703-7529-424D-BCA8-AC0DC22D49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8669" y="292101"/>
            <a:ext cx="2861731" cy="2146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Immagine 24">
            <a:extLst>
              <a:ext uri="{FF2B5EF4-FFF2-40B4-BE49-F238E27FC236}">
                <a16:creationId xmlns:a16="http://schemas.microsoft.com/office/drawing/2014/main" id="{3403F3CC-7D1A-4F4F-A6F9-1DDC4EFD12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7560" y="2686112"/>
            <a:ext cx="10612120" cy="3711898"/>
          </a:xfrm>
          <a:prstGeom prst="rect">
            <a:avLst/>
          </a:prstGeom>
        </p:spPr>
      </p:pic>
      <p:sp>
        <p:nvSpPr>
          <p:cNvPr id="26" name="Titolo 1">
            <a:extLst>
              <a:ext uri="{FF2B5EF4-FFF2-40B4-BE49-F238E27FC236}">
                <a16:creationId xmlns:a16="http://schemas.microsoft.com/office/drawing/2014/main" id="{342EEDF4-F5A1-4AA7-8F68-740CBA11D1A6}"/>
              </a:ext>
            </a:extLst>
          </p:cNvPr>
          <p:cNvSpPr txBox="1">
            <a:spLocks/>
          </p:cNvSpPr>
          <p:nvPr/>
        </p:nvSpPr>
        <p:spPr bwMode="auto">
          <a:xfrm>
            <a:off x="199053" y="151671"/>
            <a:ext cx="4068147" cy="662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50397" rIns="0" bIns="0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5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eaLnBrk="1" fontAlgn="auto" hangingPunct="1">
              <a:spcAft>
                <a:spcPts val="0"/>
              </a:spcAft>
              <a:buSzPct val="45000"/>
              <a:buFont typeface="StarSymbol"/>
              <a:buNone/>
              <a:defRPr/>
            </a:pPr>
            <a:r>
              <a:rPr lang="it-IT" altLang="it-IT" sz="4000" spc="300" dirty="0">
                <a:solidFill>
                  <a:schemeClr val="tx1"/>
                </a:solidFill>
                <a:latin typeface="Loblolly Display SSi" panose="02020500000000000000" pitchFamily="18" charset="0"/>
                <a:ea typeface="+mn-ea"/>
                <a:cs typeface="+mn-cs"/>
              </a:rPr>
              <a:t>Ricapitolando</a:t>
            </a:r>
          </a:p>
        </p:txBody>
      </p:sp>
      <p:sp>
        <p:nvSpPr>
          <p:cNvPr id="27" name="Rettangolo 26">
            <a:extLst>
              <a:ext uri="{FF2B5EF4-FFF2-40B4-BE49-F238E27FC236}">
                <a16:creationId xmlns:a16="http://schemas.microsoft.com/office/drawing/2014/main" id="{67CFD3B8-B772-4B82-94CA-23E58AB5931A}"/>
              </a:ext>
            </a:extLst>
          </p:cNvPr>
          <p:cNvSpPr/>
          <p:nvPr/>
        </p:nvSpPr>
        <p:spPr>
          <a:xfrm>
            <a:off x="199053" y="1102916"/>
            <a:ext cx="32350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dirty="0">
                <a:ea typeface="Calibri" panose="020F0502020204030204" pitchFamily="34" charset="0"/>
                <a:cs typeface="Times New Roman" panose="02020603050405020304" pitchFamily="18" charset="0"/>
              </a:rPr>
              <a:t>Ma non abbiate paura di proporre nuove idee!</a:t>
            </a:r>
          </a:p>
        </p:txBody>
      </p:sp>
    </p:spTree>
    <p:extLst>
      <p:ext uri="{BB962C8B-B14F-4D97-AF65-F5344CB8AC3E}">
        <p14:creationId xmlns:p14="http://schemas.microsoft.com/office/powerpoint/2010/main" val="163701992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74" name="Rectangle 140">
            <a:extLst>
              <a:ext uri="{FF2B5EF4-FFF2-40B4-BE49-F238E27FC236}">
                <a16:creationId xmlns:a16="http://schemas.microsoft.com/office/drawing/2014/main" id="{6F828D28-8E09-41CC-8229-3070B5467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272" name="Picture 8">
            <a:extLst>
              <a:ext uri="{FF2B5EF4-FFF2-40B4-BE49-F238E27FC236}">
                <a16:creationId xmlns:a16="http://schemas.microsoft.com/office/drawing/2014/main" id="{2F921EEE-2522-429B-B61F-21430772EB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36" b="9164"/>
          <a:stretch/>
        </p:blipFill>
        <p:spPr bwMode="auto">
          <a:xfrm>
            <a:off x="20" y="-22"/>
            <a:ext cx="12191977" cy="6858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75" name="Rectangle 142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103377" y="1100316"/>
            <a:ext cx="6858003" cy="4657347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D093373B-3C59-48D8-B5F7-CCCE4AB1905D}"/>
              </a:ext>
            </a:extLst>
          </p:cNvPr>
          <p:cNvSpPr/>
          <p:nvPr/>
        </p:nvSpPr>
        <p:spPr>
          <a:xfrm>
            <a:off x="247227" y="536787"/>
            <a:ext cx="3654214" cy="177969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52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oblolly Display SSi" panose="02020500000000000000" pitchFamily="18" charset="0"/>
                <a:ea typeface="+mj-ea"/>
                <a:cs typeface="+mj-cs"/>
              </a:rPr>
              <a:t>Grazie</a:t>
            </a:r>
            <a:r>
              <a:rPr lang="en-US" sz="5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oblolly Display SSi" panose="02020500000000000000" pitchFamily="18" charset="0"/>
                <a:ea typeface="+mj-ea"/>
                <a:cs typeface="+mj-cs"/>
              </a:rPr>
              <a:t> per </a:t>
            </a:r>
            <a:r>
              <a:rPr lang="en-US" sz="52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oblolly Display SSi" panose="02020500000000000000" pitchFamily="18" charset="0"/>
                <a:ea typeface="+mj-ea"/>
                <a:cs typeface="+mj-cs"/>
              </a:rPr>
              <a:t>l’attenzione</a:t>
            </a:r>
            <a:endParaRPr lang="en-US" sz="52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oblolly Display SSi" panose="02020500000000000000" pitchFamily="18" charset="0"/>
              <a:ea typeface="+mj-ea"/>
              <a:cs typeface="+mj-cs"/>
            </a:endParaRPr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40187" y="2206184"/>
            <a:ext cx="6858003" cy="2445624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7957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FA67CD3-AB4E-4A7A-BEB8-53C445D8C4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726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7CF545F-9C2E-4446-97CD-AD92990C2B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33FDA56-5601-4D0D-AF2D-30303744B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8075" y="224385"/>
            <a:ext cx="4977976" cy="77621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kern="1200" dirty="0" err="1">
                <a:solidFill>
                  <a:srgbClr val="000000"/>
                </a:solidFill>
                <a:latin typeface="+mn-lt"/>
                <a:ea typeface="+mj-ea"/>
                <a:cs typeface="+mj-cs"/>
              </a:rPr>
              <a:t>Crediti</a:t>
            </a:r>
            <a:endParaRPr lang="en-US" sz="4000" b="1" kern="1200" dirty="0">
              <a:solidFill>
                <a:srgbClr val="000000"/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14" name="Freeform 62">
            <a:extLst>
              <a:ext uri="{FF2B5EF4-FFF2-40B4-BE49-F238E27FC236}">
                <a16:creationId xmlns:a16="http://schemas.microsoft.com/office/drawing/2014/main" id="{339C8D78-A644-462F-B674-F440635E5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5000"/>
                  </a:schemeClr>
                </a:gs>
                <a:gs pos="100000">
                  <a:schemeClr val="bg2">
                    <a:lumMod val="8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8614E91-7C37-4D5E-AFBC-6AE96E3F456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3801" y="1629089"/>
            <a:ext cx="3612926" cy="362002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52E54-46E2-4F00-8243-5B25DA06A4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18075" y="1148080"/>
            <a:ext cx="5806967" cy="5100320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 algn="just">
              <a:buNone/>
            </a:pPr>
            <a:r>
              <a:rPr lang="it-IT" sz="1600" dirty="0"/>
              <a:t>Questa presentazione è pubblicata con licenza </a:t>
            </a:r>
            <a:r>
              <a:rPr lang="it-IT" sz="1600" dirty="0">
                <a:hlinkClick r:id="rId5"/>
              </a:rPr>
              <a:t>CC BY-SA 4.0 Internazionale</a:t>
            </a:r>
            <a:r>
              <a:rPr lang="it-IT" sz="1600" dirty="0"/>
              <a:t>. Gli </a:t>
            </a:r>
            <a:r>
              <a:rPr lang="it-IT" sz="1600" dirty="0" err="1"/>
              <a:t>screenshot</a:t>
            </a:r>
            <a:r>
              <a:rPr lang="it-IT" sz="1600" dirty="0"/>
              <a:t> di pagine dei progetti Wikimedia (incluso il sito di Wikimedia Italia) sono anch’essi sotto licenza CC BY-SA 4.0.</a:t>
            </a:r>
          </a:p>
          <a:p>
            <a:pPr marL="0" indent="0" algn="just">
              <a:buNone/>
            </a:pPr>
            <a:r>
              <a:rPr lang="it-IT" sz="1600" dirty="0"/>
              <a:t>Alcuni contenuti sono stati presi dalle seguenti fonti:</a:t>
            </a:r>
          </a:p>
          <a:p>
            <a:pPr marL="0" indent="0" algn="just">
              <a:buNone/>
            </a:pPr>
            <a:endParaRPr lang="it-IT" sz="1600" dirty="0"/>
          </a:p>
          <a:p>
            <a:pPr algn="just"/>
            <a:r>
              <a:rPr lang="it-IT" sz="1600" dirty="0"/>
              <a:t>Ilario </a:t>
            </a:r>
            <a:r>
              <a:rPr lang="it-IT" sz="1600" dirty="0" err="1"/>
              <a:t>Valdelli</a:t>
            </a:r>
            <a:r>
              <a:rPr lang="it-IT" sz="1600" dirty="0"/>
              <a:t>, </a:t>
            </a:r>
            <a:r>
              <a:rPr lang="it-IT" sz="1600" i="1" dirty="0"/>
              <a:t>A scuola con Wikipedia: information </a:t>
            </a:r>
            <a:r>
              <a:rPr lang="it-IT" sz="1600" i="1" dirty="0" err="1"/>
              <a:t>literacy</a:t>
            </a:r>
            <a:r>
              <a:rPr lang="it-IT" sz="1600" i="1" dirty="0"/>
              <a:t> e scrittura collaborativa</a:t>
            </a:r>
            <a:r>
              <a:rPr lang="it-IT" sz="1600" dirty="0"/>
              <a:t>, presentazione WMI</a:t>
            </a:r>
          </a:p>
          <a:p>
            <a:pPr algn="just"/>
            <a:r>
              <a:rPr lang="it-IT" sz="1600" dirty="0"/>
              <a:t>Luigi Catalani, </a:t>
            </a:r>
            <a:r>
              <a:rPr lang="it-IT" sz="1600" i="1" dirty="0"/>
              <a:t>A scuola con Wikipedia: information </a:t>
            </a:r>
            <a:r>
              <a:rPr lang="it-IT" sz="1600" i="1" dirty="0" err="1"/>
              <a:t>literacy</a:t>
            </a:r>
            <a:r>
              <a:rPr lang="it-IT" sz="1600" i="1" dirty="0"/>
              <a:t> e scrittura collaborativa</a:t>
            </a:r>
            <a:r>
              <a:rPr lang="it-IT" sz="1600" dirty="0"/>
              <a:t>, presentazione WMI</a:t>
            </a:r>
          </a:p>
          <a:p>
            <a:pPr algn="just"/>
            <a:r>
              <a:rPr lang="it-IT" sz="1600" dirty="0"/>
              <a:t>Francisco Ardini, </a:t>
            </a:r>
            <a:r>
              <a:rPr lang="it-IT" sz="1600" i="1" dirty="0"/>
              <a:t>Costruire voci enciclopediche con gli studenti, per la classe e per tutti</a:t>
            </a:r>
            <a:r>
              <a:rPr lang="it-IT" sz="1600" dirty="0"/>
              <a:t>, presentazione WMI</a:t>
            </a:r>
          </a:p>
          <a:p>
            <a:pPr lvl="0" algn="just"/>
            <a:r>
              <a:rPr lang="it-IT" sz="1600" dirty="0"/>
              <a:t>Matteo Ruffoni et al., </a:t>
            </a:r>
            <a:r>
              <a:rPr lang="it-IT" sz="1600" i="1" u="sng" dirty="0" err="1">
                <a:hlinkClick r:id="rId6"/>
              </a:rPr>
              <a:t>Vikidia</a:t>
            </a:r>
            <a:r>
              <a:rPr lang="it-IT" sz="1600" i="1" u="sng" dirty="0">
                <a:hlinkClick r:id="rId6"/>
              </a:rPr>
              <a:t> e </a:t>
            </a:r>
            <a:r>
              <a:rPr lang="it-IT" sz="1600" i="1" u="sng" dirty="0" err="1">
                <a:hlinkClick r:id="rId6"/>
              </a:rPr>
              <a:t>Wikiversità</a:t>
            </a:r>
            <a:r>
              <a:rPr lang="it-IT" sz="1600" i="1" u="sng" dirty="0">
                <a:hlinkClick r:id="rId6"/>
              </a:rPr>
              <a:t>, la vera scuola dei ragazzi</a:t>
            </a:r>
            <a:r>
              <a:rPr lang="it-IT" sz="1600" dirty="0"/>
              <a:t>, CC-BY-SA 4.0</a:t>
            </a:r>
          </a:p>
          <a:p>
            <a:pPr lvl="0" algn="just"/>
            <a:r>
              <a:rPr lang="it-IT" sz="1600" dirty="0" err="1"/>
              <a:t>Wikimedia</a:t>
            </a:r>
            <a:r>
              <a:rPr lang="it-IT" sz="1600" dirty="0"/>
              <a:t> Italia, </a:t>
            </a:r>
            <a:r>
              <a:rPr lang="it-IT" sz="1600" i="1" u="sng" dirty="0">
                <a:hlinkClick r:id="rId7"/>
              </a:rPr>
              <a:t>Offerta formativa scuola secondaria di primo grado</a:t>
            </a:r>
            <a:r>
              <a:rPr lang="it-IT" sz="1600" dirty="0"/>
              <a:t>, CC-BY-SA 4.0</a:t>
            </a:r>
          </a:p>
          <a:p>
            <a:pPr lvl="0" algn="just"/>
            <a:r>
              <a:rPr lang="it-IT" sz="1600" dirty="0"/>
              <a:t>Wikimedia Italia, </a:t>
            </a:r>
            <a:r>
              <a:rPr lang="it-IT" sz="1600" i="1" u="sng" dirty="0">
                <a:hlinkClick r:id="rId8"/>
              </a:rPr>
              <a:t>Offerta formativa scuola secondaria di secondo grado</a:t>
            </a:r>
            <a:r>
              <a:rPr lang="it-IT" sz="1600" dirty="0"/>
              <a:t>, CC-BY-SA 4.0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B00A5C2-A8C3-49B4-B97F-3FE21E99946E}"/>
              </a:ext>
            </a:extLst>
          </p:cNvPr>
          <p:cNvSpPr txBox="1"/>
          <p:nvPr/>
        </p:nvSpPr>
        <p:spPr>
          <a:xfrm>
            <a:off x="1118074" y="6521032"/>
            <a:ext cx="2284380" cy="353442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 compatLnSpc="0"/>
          <a:lstStyle/>
          <a:p>
            <a:pPr ea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i="1" dirty="0">
                <a:ea typeface="Droid Sans Fallback" pitchFamily="2"/>
                <a:cs typeface="Lohit Hindi" pitchFamily="2"/>
                <a:hlinkClick r:id="rId9"/>
              </a:rPr>
              <a:t>https</a:t>
            </a:r>
            <a:r>
              <a:rPr lang="en-US" sz="1600" i="1" dirty="0">
                <a:ea typeface="Droid Sans Fallback" pitchFamily="2"/>
                <a:cs typeface="Lohit Hindi" pitchFamily="2"/>
                <a:sym typeface="Wingdings" panose="05000000000000000000" pitchFamily="2" charset="2"/>
                <a:hlinkClick r:id="rId9"/>
              </a:rPr>
              <a:t>://www.wikimedia.it</a:t>
            </a:r>
            <a:r>
              <a:rPr lang="en-US" sz="1600" i="1" dirty="0">
                <a:ea typeface="Droid Sans Fallback" pitchFamily="2"/>
                <a:cs typeface="Lohit Hindi" pitchFamily="2"/>
                <a:sym typeface="Wingdings" panose="05000000000000000000" pitchFamily="2" charset="2"/>
              </a:rPr>
              <a:t> </a:t>
            </a:r>
            <a:endParaRPr lang="en-US" sz="1600" i="1" dirty="0">
              <a:ea typeface="Droid Sans Fallback" pitchFamily="2"/>
              <a:cs typeface="Lohit Hindi" pitchFamily="2"/>
              <a:sym typeface="Wingdings" panose="05000000000000000000" pitchFamily="2" charset="2"/>
              <a:hlinkClick r:id="rId10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  <p:extLst>
      <p:ext uri="{BB962C8B-B14F-4D97-AF65-F5344CB8AC3E}">
        <p14:creationId xmlns:p14="http://schemas.microsoft.com/office/powerpoint/2010/main" val="12033310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FA67CD3-AB4E-4A7A-BEB8-53C445D8C4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726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7CF545F-9C2E-4446-97CD-AD92990C2B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33FDA56-5601-4D0D-AF2D-30303744B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340" y="224385"/>
            <a:ext cx="4977976" cy="77621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kern="1200" dirty="0" err="1">
                <a:solidFill>
                  <a:srgbClr val="000000"/>
                </a:solidFill>
                <a:latin typeface="+mn-lt"/>
                <a:ea typeface="+mj-ea"/>
                <a:cs typeface="+mj-cs"/>
              </a:rPr>
              <a:t>Crediti</a:t>
            </a:r>
            <a:endParaRPr lang="en-US" sz="4000" b="1" kern="1200" dirty="0">
              <a:solidFill>
                <a:srgbClr val="000000"/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14" name="Freeform 62">
            <a:extLst>
              <a:ext uri="{FF2B5EF4-FFF2-40B4-BE49-F238E27FC236}">
                <a16:creationId xmlns:a16="http://schemas.microsoft.com/office/drawing/2014/main" id="{339C8D78-A644-462F-B674-F440635E5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5000"/>
                  </a:schemeClr>
                </a:gs>
                <a:gs pos="100000">
                  <a:schemeClr val="bg2">
                    <a:lumMod val="8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8614E91-7C37-4D5E-AFBC-6AE96E3F456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5216" y="1629149"/>
            <a:ext cx="3612926" cy="3620021"/>
          </a:xfrm>
          <a:prstGeom prst="rect">
            <a:avLst/>
          </a:prstGeom>
        </p:spPr>
      </p:pic>
      <p:sp>
        <p:nvSpPr>
          <p:cNvPr id="9" name="Rettangolo 8"/>
          <p:cNvSpPr/>
          <p:nvPr/>
        </p:nvSpPr>
        <p:spPr>
          <a:xfrm>
            <a:off x="5110480" y="1094674"/>
            <a:ext cx="7081520" cy="5186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200" b="1" dirty="0"/>
              <a:t>IMMAGINI USATE</a:t>
            </a:r>
          </a:p>
          <a:p>
            <a:r>
              <a:rPr lang="it-IT" sz="1100" dirty="0" err="1">
                <a:hlinkClick r:id="rId5"/>
              </a:rPr>
              <a:t>Wikimedia_Italia-logo.svg</a:t>
            </a:r>
            <a:r>
              <a:rPr lang="it-IT" sz="1100" dirty="0"/>
              <a:t> (di </a:t>
            </a:r>
            <a:r>
              <a:rPr lang="it-IT" sz="1100" dirty="0" err="1"/>
              <a:t>User:Jollyroger</a:t>
            </a:r>
            <a:r>
              <a:rPr lang="it-IT" sz="1100" dirty="0"/>
              <a:t>; CC BY-SA-3.0 + Wikimedia trademark)</a:t>
            </a:r>
          </a:p>
          <a:p>
            <a:r>
              <a:rPr lang="it-IT" sz="1100" u="sng" dirty="0">
                <a:solidFill>
                  <a:srgbClr val="0563C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Iceberg_in_the_Arctic_with_its_underside_exposed,_brightened_underwater.jpg</a:t>
            </a:r>
            <a:r>
              <a:rPr lang="it-IT" sz="1100" u="sng" dirty="0">
                <a:solidFill>
                  <a:srgbClr val="0563C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100" dirty="0"/>
              <a:t>(di </a:t>
            </a:r>
            <a:r>
              <a:rPr lang="it-IT" sz="1100" dirty="0" err="1"/>
              <a:t>User:AWeith</a:t>
            </a:r>
            <a:r>
              <a:rPr lang="it-IT" sz="1100" dirty="0"/>
              <a:t>; CC BY-SA-4.0)</a:t>
            </a:r>
          </a:p>
          <a:p>
            <a:pPr lvl="0">
              <a:spcBef>
                <a:spcPct val="0"/>
              </a:spcBef>
              <a:defRPr/>
            </a:pPr>
            <a:r>
              <a:rPr lang="it-IT" sz="1100" dirty="0">
                <a:hlinkClick r:id="rId7"/>
              </a:rPr>
              <a:t>Jean_d%27Alembert.jpeg</a:t>
            </a:r>
            <a:r>
              <a:rPr lang="it-IT" sz="1100" dirty="0"/>
              <a:t> (di </a:t>
            </a:r>
            <a:r>
              <a:rPr lang="fr-FR" sz="1100" dirty="0"/>
              <a:t>Maurice Quentin de La Tour; PD)</a:t>
            </a:r>
            <a:endParaRPr lang="it-IT" sz="1100" dirty="0"/>
          </a:p>
          <a:p>
            <a:pPr lvl="0">
              <a:spcBef>
                <a:spcPct val="0"/>
              </a:spcBef>
              <a:defRPr/>
            </a:pPr>
            <a:r>
              <a:rPr lang="it-IT" sz="1100" dirty="0">
                <a:hlinkClick r:id="rId8"/>
              </a:rPr>
              <a:t>Vannevar_Bush_1940_(crop).jpg</a:t>
            </a:r>
            <a:r>
              <a:rPr lang="it-IT" sz="1100" dirty="0"/>
              <a:t> (dell’US Department of Energy; PD)</a:t>
            </a:r>
          </a:p>
          <a:p>
            <a:pPr>
              <a:spcBef>
                <a:spcPct val="0"/>
              </a:spcBef>
            </a:pPr>
            <a:r>
              <a:rPr lang="it-IT" sz="1100" dirty="0">
                <a:hlinkClick r:id="rId9"/>
              </a:rPr>
              <a:t>Jimmy_Wales_in_August_2006.jpg</a:t>
            </a:r>
            <a:r>
              <a:rPr lang="it-IT" sz="1100" dirty="0"/>
              <a:t> (di Gus </a:t>
            </a:r>
            <a:r>
              <a:rPr lang="it-IT" sz="1100" dirty="0" err="1"/>
              <a:t>Freedman</a:t>
            </a:r>
            <a:r>
              <a:rPr lang="it-IT" sz="1100" dirty="0"/>
              <a:t>; CC BY-SA 2.5)</a:t>
            </a:r>
          </a:p>
          <a:p>
            <a:pPr>
              <a:spcBef>
                <a:spcPct val="0"/>
              </a:spcBef>
            </a:pPr>
            <a:r>
              <a:rPr lang="it-IT" sz="1100" dirty="0" err="1">
                <a:hlinkClick r:id="rId10"/>
              </a:rPr>
              <a:t>Globe_and_books_mgx.svg</a:t>
            </a:r>
            <a:r>
              <a:rPr lang="it-IT" sz="1100" dirty="0"/>
              <a:t> (di </a:t>
            </a:r>
            <a:r>
              <a:rPr lang="it-IT" sz="1100" dirty="0" err="1"/>
              <a:t>User:AlphaZeta</a:t>
            </a:r>
            <a:r>
              <a:rPr lang="it-IT" sz="1100" dirty="0"/>
              <a:t>; CC0 1.0)</a:t>
            </a:r>
          </a:p>
          <a:p>
            <a:r>
              <a:rPr lang="it-IT" sz="1100" dirty="0">
                <a:hlinkClick r:id="rId11"/>
              </a:rPr>
              <a:t>Wikimedia_logo_family_-_</a:t>
            </a:r>
            <a:r>
              <a:rPr lang="it-IT" sz="1100" dirty="0" err="1">
                <a:hlinkClick r:id="rId11"/>
              </a:rPr>
              <a:t>Content_projects.svg</a:t>
            </a:r>
            <a:r>
              <a:rPr lang="it-IT" sz="1100" dirty="0"/>
              <a:t> (di </a:t>
            </a:r>
            <a:r>
              <a:rPr lang="it-IT" sz="1100" dirty="0" err="1"/>
              <a:t>User:Fringio</a:t>
            </a:r>
            <a:r>
              <a:rPr lang="it-IT" sz="1100" dirty="0"/>
              <a:t>, derivato da al.; CC BY-SA-3.0 + Wikimedia trademark)</a:t>
            </a:r>
          </a:p>
          <a:p>
            <a:r>
              <a:rPr lang="it-IT" sz="1100" dirty="0" err="1">
                <a:hlinkClick r:id="rId12"/>
              </a:rPr>
              <a:t>Openstreetmap_logo.svg</a:t>
            </a:r>
            <a:r>
              <a:rPr lang="it-IT" sz="1100" dirty="0"/>
              <a:t> (di </a:t>
            </a:r>
            <a:r>
              <a:rPr lang="it-IT" sz="1100" dirty="0" err="1"/>
              <a:t>Ken</a:t>
            </a:r>
            <a:r>
              <a:rPr lang="it-IT" sz="1100" dirty="0"/>
              <a:t> </a:t>
            </a:r>
            <a:r>
              <a:rPr lang="it-IT" sz="1100" dirty="0" err="1"/>
              <a:t>Vermette</a:t>
            </a:r>
            <a:r>
              <a:rPr lang="it-IT" sz="1100" dirty="0"/>
              <a:t>; CC BY-SA-3.0 + trademark)</a:t>
            </a:r>
          </a:p>
          <a:p>
            <a:r>
              <a:rPr lang="it-IT" altLang="it-IT" sz="1100" dirty="0">
                <a:solidFill>
                  <a:srgbClr val="000000"/>
                </a:solidFill>
                <a:hlinkClick r:id="rId13"/>
              </a:rPr>
              <a:t>VikidiaLogo1.png</a:t>
            </a:r>
            <a:r>
              <a:rPr lang="it-IT" altLang="it-IT" sz="1100" dirty="0">
                <a:solidFill>
                  <a:srgbClr val="000000"/>
                </a:solidFill>
              </a:rPr>
              <a:t> (di </a:t>
            </a:r>
            <a:r>
              <a:rPr lang="it-IT" altLang="it-IT" sz="1100" dirty="0" err="1">
                <a:solidFill>
                  <a:srgbClr val="000000"/>
                </a:solidFill>
              </a:rPr>
              <a:t>User:Orteil</a:t>
            </a:r>
            <a:r>
              <a:rPr lang="it-IT" altLang="it-IT" sz="1100" dirty="0">
                <a:solidFill>
                  <a:srgbClr val="000000"/>
                </a:solidFill>
              </a:rPr>
              <a:t>, derivato da al.; </a:t>
            </a:r>
            <a:r>
              <a:rPr lang="it-IT" sz="1100" dirty="0"/>
              <a:t>CC BY-SA-3.0 + GFDL)</a:t>
            </a:r>
            <a:endParaRPr lang="it-IT" altLang="it-IT" sz="1100" dirty="0">
              <a:solidFill>
                <a:srgbClr val="000000"/>
              </a:solidFill>
            </a:endParaRPr>
          </a:p>
          <a:p>
            <a:r>
              <a:rPr lang="it-IT" sz="1100" dirty="0">
                <a:hlinkClick r:id="rId14"/>
              </a:rPr>
              <a:t>CC-BY-</a:t>
            </a:r>
            <a:r>
              <a:rPr lang="it-IT" sz="1100" dirty="0" err="1">
                <a:hlinkClick r:id="rId14"/>
              </a:rPr>
              <a:t>SA_icon.svg</a:t>
            </a:r>
            <a:r>
              <a:rPr lang="it-IT" sz="1100" dirty="0"/>
              <a:t> (di Creative Commons; PD)</a:t>
            </a:r>
          </a:p>
          <a:p>
            <a:r>
              <a:rPr lang="it-IT" sz="1100" dirty="0">
                <a:hlinkClick r:id="rId15"/>
              </a:rPr>
              <a:t>Licenze_Creative_Commons.jpg</a:t>
            </a:r>
            <a:r>
              <a:rPr lang="it-IT" sz="1100" dirty="0"/>
              <a:t> (di Simone Aliprandi; CC BY-SA-3.0)</a:t>
            </a:r>
          </a:p>
          <a:p>
            <a:r>
              <a:rPr lang="it-IT" sz="1100" dirty="0">
                <a:hlinkClick r:id="rId16"/>
              </a:rPr>
              <a:t>Wikimania_2016_-_group_photo_02.jpg</a:t>
            </a:r>
            <a:r>
              <a:rPr lang="it-IT" sz="1100" dirty="0"/>
              <a:t> (di Niccolò Caranti; CC BY-SA-4.0)</a:t>
            </a:r>
          </a:p>
          <a:p>
            <a:r>
              <a:rPr lang="it-IT" sz="1100" dirty="0">
                <a:hlinkClick r:id="rId17"/>
              </a:rPr>
              <a:t>Wikimedia_Foundation_logo_-_</a:t>
            </a:r>
            <a:r>
              <a:rPr lang="it-IT" sz="1100" dirty="0" err="1">
                <a:hlinkClick r:id="rId17"/>
              </a:rPr>
              <a:t>vertical.svg</a:t>
            </a:r>
            <a:r>
              <a:rPr lang="it-IT" sz="1100" dirty="0">
                <a:solidFill>
                  <a:srgbClr val="000000"/>
                </a:solidFill>
              </a:rPr>
              <a:t> </a:t>
            </a:r>
            <a:r>
              <a:rPr lang="it-IT" sz="1100" dirty="0"/>
              <a:t>(di Wikimedia Foundation; CC BY-SA 3.0 + Wikimedia trademark)</a:t>
            </a:r>
          </a:p>
          <a:p>
            <a:r>
              <a:rPr lang="it-IT" sz="1100" dirty="0">
                <a:hlinkClick r:id="rId18"/>
              </a:rPr>
              <a:t>An_Van_Camp_with_D%C3%BCrer_block.jpg</a:t>
            </a:r>
            <a:r>
              <a:rPr lang="it-IT" sz="1100" dirty="0"/>
              <a:t> (di </a:t>
            </a:r>
            <a:r>
              <a:rPr lang="it-IT" sz="1100" dirty="0" err="1"/>
              <a:t>User:Fæ</a:t>
            </a:r>
            <a:r>
              <a:rPr lang="it-IT" sz="1100" dirty="0"/>
              <a:t>; CC BY-SA-3.0 + GFDL)</a:t>
            </a:r>
          </a:p>
          <a:p>
            <a:r>
              <a:rPr lang="it-IT" sz="1100" dirty="0">
                <a:hlinkClick r:id="rId19"/>
              </a:rPr>
              <a:t>Wikimedia_Italia_course_Polimi_April_2019_02.jpg</a:t>
            </a:r>
            <a:r>
              <a:rPr lang="it-IT" sz="1100" dirty="0"/>
              <a:t> (di </a:t>
            </a:r>
            <a:r>
              <a:rPr lang="it-IT" sz="1100" dirty="0" err="1"/>
              <a:t>Gioran</a:t>
            </a:r>
            <a:r>
              <a:rPr lang="it-IT" sz="1100" dirty="0"/>
              <a:t>; CC BY-SA-4.0)</a:t>
            </a:r>
          </a:p>
          <a:p>
            <a:r>
              <a:rPr lang="it-IT" sz="1100" dirty="0">
                <a:hlinkClick r:id="rId20"/>
              </a:rPr>
              <a:t>Stopcovid19.svg</a:t>
            </a:r>
            <a:r>
              <a:rPr lang="it-IT" sz="1100" dirty="0"/>
              <a:t> (di </a:t>
            </a:r>
            <a:r>
              <a:rPr lang="it-IT" sz="1100" b="0" i="0" dirty="0">
                <a:solidFill>
                  <a:srgbClr val="202122"/>
                </a:solidFill>
                <a:effectLst/>
              </a:rPr>
              <a:t>j4p4n; CC0 1.0)</a:t>
            </a:r>
            <a:endParaRPr lang="it-IT" sz="1100" dirty="0"/>
          </a:p>
          <a:p>
            <a:r>
              <a:rPr lang="it-IT" sz="1100" dirty="0">
                <a:hlinkClick r:id="rId21"/>
              </a:rPr>
              <a:t>Teaching_climate_change_icon.png</a:t>
            </a:r>
            <a:r>
              <a:rPr lang="it-IT" sz="1100" dirty="0"/>
              <a:t> (di User:Tommaso.sansone91; CC0 1.0)</a:t>
            </a:r>
          </a:p>
          <a:p>
            <a:r>
              <a:rPr lang="it-IT" sz="1100" dirty="0">
                <a:hlinkClick r:id="rId22"/>
              </a:rPr>
              <a:t>Studenti_al_lavoro_su_Wikipedia.jpg</a:t>
            </a:r>
            <a:r>
              <a:rPr lang="it-IT" sz="1100" dirty="0"/>
              <a:t> (di Luigi Catalani; CC BY-SA-4.0)</a:t>
            </a:r>
          </a:p>
          <a:p>
            <a:r>
              <a:rPr lang="it-IT" sz="1100" dirty="0">
                <a:hlinkClick r:id="rId23"/>
              </a:rPr>
              <a:t>Writing_Magnifying.PNG</a:t>
            </a:r>
            <a:r>
              <a:rPr lang="it-IT" sz="1100" dirty="0"/>
              <a:t> (di Samuel Tan, derivato da al.; CC BY-SA-3.0 + GFDL)</a:t>
            </a:r>
          </a:p>
          <a:p>
            <a:r>
              <a:rPr lang="it-IT" sz="1100" dirty="0">
                <a:hlinkClick r:id="rId24"/>
              </a:rPr>
              <a:t>Arctic_sea_ice_volume_progression_since1979.png</a:t>
            </a:r>
            <a:r>
              <a:rPr lang="it-IT" sz="1100" dirty="0"/>
              <a:t> (di Ed Hawkins; CC BY-SA-4.0)</a:t>
            </a:r>
          </a:p>
          <a:p>
            <a:r>
              <a:rPr lang="it-IT" sz="1100" dirty="0">
                <a:hlinkClick r:id="rId25"/>
              </a:rPr>
              <a:t>Researchers_using_Niskin_bottle_to_collect_water_sample_%C2%B7_DN-SD-01-00282.JPEG</a:t>
            </a:r>
            <a:r>
              <a:rPr lang="it-IT" sz="1100" dirty="0"/>
              <a:t> (di Steven </a:t>
            </a:r>
            <a:r>
              <a:rPr lang="it-IT" sz="1100" dirty="0" err="1"/>
              <a:t>Vanderwerff</a:t>
            </a:r>
            <a:r>
              <a:rPr lang="it-IT" sz="1100" dirty="0"/>
              <a:t>; PD)</a:t>
            </a:r>
          </a:p>
          <a:p>
            <a:r>
              <a:rPr lang="it-IT" sz="1100" dirty="0">
                <a:hlinkClick r:id="rId26"/>
              </a:rPr>
              <a:t>ShackletonEndurancecarta_it.jpg</a:t>
            </a:r>
            <a:r>
              <a:rPr lang="it-IT" sz="1100" dirty="0"/>
              <a:t> (di </a:t>
            </a:r>
            <a:r>
              <a:rPr lang="it-IT" sz="1100" dirty="0" err="1"/>
              <a:t>User:Xander</a:t>
            </a:r>
            <a:r>
              <a:rPr lang="it-IT" sz="1100" dirty="0"/>
              <a:t>; CC BY-SA 2.5)</a:t>
            </a:r>
          </a:p>
          <a:p>
            <a:r>
              <a:rPr lang="it-IT" sz="1100" dirty="0">
                <a:hlinkClick r:id="rId27"/>
              </a:rPr>
              <a:t>Polska_Stacja_Polarna_Hornsund_AdamNawrot.jpg</a:t>
            </a:r>
            <a:r>
              <a:rPr lang="it-IT" sz="1100" dirty="0"/>
              <a:t> (di </a:t>
            </a:r>
            <a:r>
              <a:rPr lang="it-IT" sz="1100" b="0" i="0" dirty="0">
                <a:solidFill>
                  <a:srgbClr val="202122"/>
                </a:solidFill>
                <a:effectLst/>
              </a:rPr>
              <a:t>Adam </a:t>
            </a:r>
            <a:r>
              <a:rPr lang="it-IT" sz="1100" b="0" i="0" dirty="0" err="1">
                <a:solidFill>
                  <a:srgbClr val="202122"/>
                </a:solidFill>
                <a:effectLst/>
              </a:rPr>
              <a:t>Nawrot</a:t>
            </a:r>
            <a:r>
              <a:rPr lang="it-IT" sz="1100" b="0" i="0" dirty="0">
                <a:solidFill>
                  <a:srgbClr val="202122"/>
                </a:solidFill>
                <a:effectLst/>
              </a:rPr>
              <a:t>;</a:t>
            </a:r>
            <a:r>
              <a:rPr lang="it-IT" sz="1100" dirty="0"/>
              <a:t> CC BY-SA-3.0)</a:t>
            </a:r>
          </a:p>
          <a:p>
            <a:r>
              <a:rPr lang="it-IT" sz="1100" dirty="0">
                <a:hlinkClick r:id="rId28"/>
              </a:rPr>
              <a:t>Mackintosh_and_Spencer-Smith.jpg</a:t>
            </a:r>
            <a:r>
              <a:rPr lang="it-IT" sz="1100" dirty="0"/>
              <a:t> (di </a:t>
            </a:r>
            <a:r>
              <a:rPr lang="it-IT" sz="1100" b="0" i="0" dirty="0">
                <a:solidFill>
                  <a:srgbClr val="202122"/>
                </a:solidFill>
                <a:effectLst/>
              </a:rPr>
              <a:t>George Marshall; PD)</a:t>
            </a:r>
            <a:endParaRPr lang="it-IT" sz="1100" dirty="0"/>
          </a:p>
          <a:p>
            <a:r>
              <a:rPr lang="it-IT" sz="1100" dirty="0">
                <a:hlinkClick r:id="rId29"/>
              </a:rPr>
              <a:t>Artist%27s_rendering_of_NASA%27s_Aqua_Satellite_Orbiting_Earth.jpg</a:t>
            </a:r>
            <a:r>
              <a:rPr lang="it-IT" sz="1100" dirty="0"/>
              <a:t> (di NASA/JPL AIRS Project; CC BY-2.0)</a:t>
            </a:r>
          </a:p>
          <a:p>
            <a:r>
              <a:rPr lang="it-IT" sz="1100" dirty="0">
                <a:hlinkClick r:id="rId30"/>
              </a:rPr>
              <a:t>Italica_02.jpg</a:t>
            </a:r>
            <a:r>
              <a:rPr lang="it-IT" sz="1100" dirty="0"/>
              <a:t> (di Francisco Ardini/PNRA; CC-BY-SA 4.0)</a:t>
            </a:r>
          </a:p>
          <a:p>
            <a:r>
              <a:rPr lang="it-IT" sz="1100" dirty="0">
                <a:hlinkClick r:id="rId31"/>
              </a:rPr>
              <a:t>Endurance_in_the_ice.jpg</a:t>
            </a:r>
            <a:r>
              <a:rPr lang="it-IT" sz="1100" dirty="0"/>
              <a:t> (di National Maritime Museum from Greenwich, United Kingdom; PD)</a:t>
            </a:r>
          </a:p>
          <a:p>
            <a:r>
              <a:rPr lang="it-IT" sz="1100" dirty="0">
                <a:hlinkClick r:id="rId32"/>
              </a:rPr>
              <a:t>Una_classe_liceale_al_lavoro_sui_progetti_Wikimedia_02.jpg</a:t>
            </a:r>
            <a:r>
              <a:rPr lang="it-IT" sz="1100" dirty="0"/>
              <a:t> (di Luigi Catalani; CC BY-SA-4.0)</a:t>
            </a:r>
          </a:p>
          <a:p>
            <a:r>
              <a:rPr lang="it-IT" sz="1100" dirty="0">
                <a:hlinkClick r:id="rId33"/>
              </a:rPr>
              <a:t>https://commons.wikimedia.org/wiki/File:Ross_Sea,_Summer_2016_14.jpg</a:t>
            </a:r>
            <a:r>
              <a:rPr lang="it-IT" sz="1100" dirty="0"/>
              <a:t> (di Francisco Ardini/PNRA; CC-BY-SA 4.0)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DE776909-0B48-4823-BEE4-82266B1A089C}"/>
              </a:ext>
            </a:extLst>
          </p:cNvPr>
          <p:cNvSpPr txBox="1"/>
          <p:nvPr/>
        </p:nvSpPr>
        <p:spPr>
          <a:xfrm>
            <a:off x="1118074" y="6521032"/>
            <a:ext cx="2284380" cy="353442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 compatLnSpc="0"/>
          <a:lstStyle/>
          <a:p>
            <a:pPr ea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i="1" dirty="0">
                <a:ea typeface="Droid Sans Fallback" pitchFamily="2"/>
                <a:cs typeface="Lohit Hindi" pitchFamily="2"/>
                <a:hlinkClick r:id="rId34"/>
              </a:rPr>
              <a:t>https</a:t>
            </a:r>
            <a:r>
              <a:rPr lang="en-US" sz="1600" i="1" dirty="0">
                <a:ea typeface="Droid Sans Fallback" pitchFamily="2"/>
                <a:cs typeface="Lohit Hindi" pitchFamily="2"/>
                <a:sym typeface="Wingdings" panose="05000000000000000000" pitchFamily="2" charset="2"/>
                <a:hlinkClick r:id="rId34"/>
              </a:rPr>
              <a:t>://www.wikimedia.it</a:t>
            </a:r>
            <a:r>
              <a:rPr lang="en-US" sz="1600" i="1" dirty="0">
                <a:ea typeface="Droid Sans Fallback" pitchFamily="2"/>
                <a:cs typeface="Lohit Hindi" pitchFamily="2"/>
                <a:sym typeface="Wingdings" panose="05000000000000000000" pitchFamily="2" charset="2"/>
              </a:rPr>
              <a:t> </a:t>
            </a:r>
            <a:endParaRPr lang="en-US" sz="1600" i="1" dirty="0">
              <a:ea typeface="Droid Sans Fallback" pitchFamily="2"/>
              <a:cs typeface="Lohit Hindi" pitchFamily="2"/>
              <a:sym typeface="Wingdings" panose="05000000000000000000" pitchFamily="2" charset="2"/>
              <a:hlinkClick r:id="rId3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  <p:extLst>
      <p:ext uri="{BB962C8B-B14F-4D97-AF65-F5344CB8AC3E}">
        <p14:creationId xmlns:p14="http://schemas.microsoft.com/office/powerpoint/2010/main" val="1021233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ustomShape 1">
            <a:extLst>
              <a:ext uri="{FF2B5EF4-FFF2-40B4-BE49-F238E27FC236}">
                <a16:creationId xmlns:a16="http://schemas.microsoft.com/office/drawing/2014/main" id="{807E8916-079E-42E0-8CC3-D957D7CDBACF}"/>
              </a:ext>
            </a:extLst>
          </p:cNvPr>
          <p:cNvSpPr/>
          <p:nvPr/>
        </p:nvSpPr>
        <p:spPr>
          <a:xfrm>
            <a:off x="5770080" y="0"/>
            <a:ext cx="6420600" cy="685692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5" name="Picture 12">
            <a:extLst>
              <a:ext uri="{FF2B5EF4-FFF2-40B4-BE49-F238E27FC236}">
                <a16:creationId xmlns:a16="http://schemas.microsoft.com/office/drawing/2014/main" id="{1BC83C9C-A003-46FE-B25D-BC35BA1444F0}"/>
              </a:ext>
            </a:extLst>
          </p:cNvPr>
          <p:cNvPicPr/>
          <p:nvPr/>
        </p:nvPicPr>
        <p:blipFill>
          <a:blip r:embed="rId3"/>
          <a:stretch/>
        </p:blipFill>
        <p:spPr>
          <a:xfrm rot="10800000">
            <a:off x="-1573" y="-1"/>
            <a:ext cx="12191760" cy="6856920"/>
          </a:xfrm>
          <a:prstGeom prst="rect">
            <a:avLst/>
          </a:prstGeom>
        </p:spPr>
      </p:pic>
      <p:sp>
        <p:nvSpPr>
          <p:cNvPr id="6" name="Titolo 1">
            <a:extLst>
              <a:ext uri="{FF2B5EF4-FFF2-40B4-BE49-F238E27FC236}">
                <a16:creationId xmlns:a16="http://schemas.microsoft.com/office/drawing/2014/main" id="{900AC263-2C4A-4451-93C7-ACCFB301FEB3}"/>
              </a:ext>
            </a:extLst>
          </p:cNvPr>
          <p:cNvSpPr txBox="1">
            <a:spLocks/>
          </p:cNvSpPr>
          <p:nvPr/>
        </p:nvSpPr>
        <p:spPr bwMode="auto">
          <a:xfrm>
            <a:off x="199053" y="151671"/>
            <a:ext cx="8667155" cy="662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50397" rIns="0" bIns="0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5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eaLnBrk="1" fontAlgn="auto" hangingPunct="1">
              <a:spcAft>
                <a:spcPts val="0"/>
              </a:spcAft>
              <a:buSzPct val="45000"/>
              <a:buFont typeface="StarSymbol"/>
              <a:buNone/>
              <a:defRPr/>
            </a:pPr>
            <a:r>
              <a:rPr lang="it-IT" altLang="it-IT" sz="4000" spc="300" dirty="0">
                <a:solidFill>
                  <a:schemeClr val="tx1"/>
                </a:solidFill>
                <a:latin typeface="Loblolly Display SSi" panose="02020500000000000000" pitchFamily="18" charset="0"/>
                <a:ea typeface="+mn-ea"/>
                <a:cs typeface="+mn-cs"/>
              </a:rPr>
              <a:t>La conoscenza </a:t>
            </a:r>
            <a:r>
              <a:rPr lang="it-IT" altLang="it-IT" sz="4000" b="1" u="sng" spc="300" dirty="0">
                <a:solidFill>
                  <a:schemeClr val="tx1"/>
                </a:solidFill>
                <a:latin typeface="Loblolly Display SSi" panose="02020500000000000000" pitchFamily="18" charset="0"/>
                <a:ea typeface="+mn-ea"/>
                <a:cs typeface="+mn-cs"/>
              </a:rPr>
              <a:t>libera</a:t>
            </a:r>
            <a:r>
              <a:rPr lang="it-IT" altLang="it-IT" sz="4000" spc="300" dirty="0">
                <a:solidFill>
                  <a:schemeClr val="tx1"/>
                </a:solidFill>
                <a:latin typeface="Loblolly Display SSi" panose="02020500000000000000" pitchFamily="18" charset="0"/>
                <a:ea typeface="+mn-ea"/>
                <a:cs typeface="+mn-cs"/>
              </a:rPr>
              <a:t>!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21BF4E2C-1A91-4544-99FE-BDBB38E39388}"/>
              </a:ext>
            </a:extLst>
          </p:cNvPr>
          <p:cNvSpPr txBox="1"/>
          <p:nvPr/>
        </p:nvSpPr>
        <p:spPr>
          <a:xfrm>
            <a:off x="248681" y="1366897"/>
            <a:ext cx="5329159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2400" b="0" i="0" dirty="0">
                <a:solidFill>
                  <a:srgbClr val="202122"/>
                </a:solidFill>
                <a:effectLst/>
              </a:rPr>
              <a:t>«Solo la conoscenza comune salvaguarda le pari opportunità di tutti gli uomini riguardo all'accesso all'informazione, all'educazione e alla conoscenza.»</a:t>
            </a:r>
          </a:p>
          <a:p>
            <a:pPr algn="just"/>
            <a:endParaRPr lang="it-IT" sz="2400" dirty="0">
              <a:solidFill>
                <a:srgbClr val="202122"/>
              </a:solidFill>
            </a:endParaRPr>
          </a:p>
          <a:p>
            <a:pPr algn="just"/>
            <a:r>
              <a:rPr lang="it-IT" sz="1600" i="1" dirty="0">
                <a:hlinkClick r:id="rId4"/>
              </a:rPr>
              <a:t>https://meta.wikimedia.org/wiki/Free_knowledge_based_on_Creative_Commons_licenses/it</a:t>
            </a:r>
            <a:endParaRPr lang="it-IT" sz="1600" i="1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D48EE6EE-9776-462C-B63A-771C3E7838D4}"/>
              </a:ext>
            </a:extLst>
          </p:cNvPr>
          <p:cNvSpPr txBox="1"/>
          <p:nvPr/>
        </p:nvSpPr>
        <p:spPr>
          <a:xfrm>
            <a:off x="248680" y="4250805"/>
            <a:ext cx="5171600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2400" b="0" i="0" dirty="0">
                <a:solidFill>
                  <a:srgbClr val="000000"/>
                </a:solidFill>
                <a:effectLst/>
              </a:rPr>
              <a:t>«[...] il miglior modo per produrre e disseminare la conoscenza è fare in modo che la maggioranza delle persone possa liberamente prendervi parte.»</a:t>
            </a:r>
          </a:p>
          <a:p>
            <a:pPr algn="just"/>
            <a:endParaRPr lang="it-IT" sz="2400" dirty="0">
              <a:solidFill>
                <a:srgbClr val="000000"/>
              </a:solidFill>
            </a:endParaRPr>
          </a:p>
          <a:p>
            <a:pPr algn="just"/>
            <a:r>
              <a:rPr lang="it-IT" sz="1600" i="1" dirty="0">
                <a:hlinkClick r:id="rId5"/>
              </a:rPr>
              <a:t>https://www.wikimedia.it/chi-siamo/</a:t>
            </a:r>
            <a:endParaRPr lang="it-IT" sz="1600" i="1" dirty="0"/>
          </a:p>
        </p:txBody>
      </p:sp>
      <p:sp>
        <p:nvSpPr>
          <p:cNvPr id="26" name="CustomShape 3">
            <a:extLst>
              <a:ext uri="{FF2B5EF4-FFF2-40B4-BE49-F238E27FC236}">
                <a16:creationId xmlns:a16="http://schemas.microsoft.com/office/drawing/2014/main" id="{C1485556-E50B-448B-9454-703D10193019}"/>
              </a:ext>
            </a:extLst>
          </p:cNvPr>
          <p:cNvSpPr/>
          <p:nvPr/>
        </p:nvSpPr>
        <p:spPr>
          <a:xfrm rot="10800000">
            <a:off x="7191960" y="728100"/>
            <a:ext cx="5000040" cy="5400720"/>
          </a:xfrm>
          <a:custGeom>
            <a:avLst/>
            <a:gdLst/>
            <a:ahLst/>
            <a:cxnLst/>
            <a:rect l="0" t="0" r="r" b="b"/>
            <a:pathLst>
              <a:path w="5000439" h="5400963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9F51FE29-7734-4F51-B7CD-A6F031C7DB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9985" y="1366897"/>
            <a:ext cx="3705621" cy="3711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24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">
            <a:extLst>
              <a:ext uri="{FF2B5EF4-FFF2-40B4-BE49-F238E27FC236}">
                <a16:creationId xmlns:a16="http://schemas.microsoft.com/office/drawing/2014/main" id="{122D825D-F8D7-46AB-9D49-663E4DBACC0F}"/>
              </a:ext>
            </a:extLst>
          </p:cNvPr>
          <p:cNvGrpSpPr/>
          <p:nvPr/>
        </p:nvGrpSpPr>
        <p:grpSpPr>
          <a:xfrm>
            <a:off x="3944853" y="992748"/>
            <a:ext cx="7895480" cy="5339001"/>
            <a:chOff x="2194641" y="987900"/>
            <a:chExt cx="7895480" cy="5339001"/>
          </a:xfrm>
        </p:grpSpPr>
        <p:pic>
          <p:nvPicPr>
            <p:cNvPr id="1026" name="Picture 2" descr="File:Wikimedia logo family - Content projects.sv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42211" y="1449634"/>
              <a:ext cx="4707578" cy="47075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Rettangolo 4"/>
            <p:cNvSpPr>
              <a:spLocks noChangeArrowheads="1"/>
            </p:cNvSpPr>
            <p:nvPr/>
          </p:nvSpPr>
          <p:spPr bwMode="auto">
            <a:xfrm>
              <a:off x="3303096" y="1560564"/>
              <a:ext cx="1523680" cy="4273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rgbClr val="1B587C"/>
                </a:buClr>
                <a:buSzPct val="95000"/>
                <a:buFont typeface="Wingdings 2" panose="05020102010507070707" pitchFamily="18" charset="2"/>
                <a:buChar char=""/>
                <a:defRPr sz="29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3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1B587C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4E8542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4E8542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4E8542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4E8542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4E8542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2177" dirty="0">
                  <a:latin typeface="Calibri" panose="020F0502020204030204" pitchFamily="34" charset="0"/>
                  <a:cs typeface="Calibri" panose="020F0502020204030204" pitchFamily="34" charset="0"/>
                </a:rPr>
                <a:t>Commons</a:t>
              </a:r>
            </a:p>
          </p:txBody>
        </p:sp>
        <p:sp>
          <p:nvSpPr>
            <p:cNvPr id="10" name="Rettangolo 5"/>
            <p:cNvSpPr>
              <a:spLocks noChangeArrowheads="1"/>
            </p:cNvSpPr>
            <p:nvPr/>
          </p:nvSpPr>
          <p:spPr bwMode="auto">
            <a:xfrm>
              <a:off x="2390115" y="2807034"/>
              <a:ext cx="1522240" cy="4273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rgbClr val="1B587C"/>
                </a:buClr>
                <a:buSzPct val="95000"/>
                <a:buFont typeface="Wingdings 2" panose="05020102010507070707" pitchFamily="18" charset="2"/>
                <a:buChar char=""/>
                <a:defRPr sz="29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3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1B587C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4E8542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4E8542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4E8542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4E8542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4E8542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2177" dirty="0" err="1">
                  <a:latin typeface="Calibri" panose="020F0502020204030204" pitchFamily="34" charset="0"/>
                  <a:cs typeface="Calibri" panose="020F0502020204030204" pitchFamily="34" charset="0"/>
                </a:rPr>
                <a:t>Wikisource</a:t>
              </a:r>
              <a:endParaRPr lang="it-IT" altLang="it-IT" sz="2177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Rettangolo 6"/>
            <p:cNvSpPr>
              <a:spLocks noChangeArrowheads="1"/>
            </p:cNvSpPr>
            <p:nvPr/>
          </p:nvSpPr>
          <p:spPr bwMode="auto">
            <a:xfrm>
              <a:off x="2194641" y="3839823"/>
              <a:ext cx="1522240" cy="4273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rgbClr val="1B587C"/>
                </a:buClr>
                <a:buSzPct val="95000"/>
                <a:buFont typeface="Wingdings 2" panose="05020102010507070707" pitchFamily="18" charset="2"/>
                <a:buChar char=""/>
                <a:defRPr sz="29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3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1B587C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4E8542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4E8542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4E8542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4E8542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4E8542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2177" dirty="0" err="1">
                  <a:latin typeface="Calibri" panose="020F0502020204030204" pitchFamily="34" charset="0"/>
                  <a:cs typeface="Calibri" panose="020F0502020204030204" pitchFamily="34" charset="0"/>
                </a:rPr>
                <a:t>Wikinotizie</a:t>
              </a:r>
              <a:endParaRPr lang="it-IT" altLang="it-IT" sz="2177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Rettangolo 7"/>
            <p:cNvSpPr>
              <a:spLocks noChangeArrowheads="1"/>
            </p:cNvSpPr>
            <p:nvPr/>
          </p:nvSpPr>
          <p:spPr bwMode="auto">
            <a:xfrm>
              <a:off x="2601072" y="4945114"/>
              <a:ext cx="1640333" cy="4273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rgbClr val="1B587C"/>
                </a:buClr>
                <a:buSzPct val="95000"/>
                <a:buFont typeface="Wingdings 2" panose="05020102010507070707" pitchFamily="18" charset="2"/>
                <a:buChar char=""/>
                <a:defRPr sz="29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3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1B587C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4E8542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4E8542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4E8542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4E8542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4E8542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2177" dirty="0" err="1">
                  <a:latin typeface="Calibri" panose="020F0502020204030204" pitchFamily="34" charset="0"/>
                  <a:cs typeface="Calibri" panose="020F0502020204030204" pitchFamily="34" charset="0"/>
                </a:rPr>
                <a:t>Wikizionario</a:t>
              </a:r>
              <a:endParaRPr lang="it-IT" altLang="it-IT" sz="2177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" name="Rettangolo 8"/>
            <p:cNvSpPr>
              <a:spLocks noChangeArrowheads="1"/>
            </p:cNvSpPr>
            <p:nvPr/>
          </p:nvSpPr>
          <p:spPr bwMode="auto">
            <a:xfrm>
              <a:off x="3801648" y="5899540"/>
              <a:ext cx="1640333" cy="4273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rgbClr val="1B587C"/>
                </a:buClr>
                <a:buSzPct val="95000"/>
                <a:buFont typeface="Wingdings 2" panose="05020102010507070707" pitchFamily="18" charset="2"/>
                <a:buChar char=""/>
                <a:defRPr sz="29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3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1B587C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4E8542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4E8542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4E8542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4E8542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4E8542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2177" dirty="0" err="1">
                  <a:latin typeface="Calibri" panose="020F0502020204030204" pitchFamily="34" charset="0"/>
                  <a:cs typeface="Calibri" panose="020F0502020204030204" pitchFamily="34" charset="0"/>
                </a:rPr>
                <a:t>Wikiversità</a:t>
              </a:r>
              <a:endParaRPr lang="it-IT" altLang="it-IT" sz="2177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Rettangolo 9"/>
            <p:cNvSpPr>
              <a:spLocks noChangeArrowheads="1"/>
            </p:cNvSpPr>
            <p:nvPr/>
          </p:nvSpPr>
          <p:spPr bwMode="auto">
            <a:xfrm>
              <a:off x="8357027" y="2714238"/>
              <a:ext cx="1640332" cy="4273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rgbClr val="1B587C"/>
                </a:buClr>
                <a:buSzPct val="95000"/>
                <a:buFont typeface="Wingdings 2" panose="05020102010507070707" pitchFamily="18" charset="2"/>
                <a:buChar char=""/>
                <a:defRPr sz="29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3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1B587C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4E8542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4E8542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4E8542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4E8542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4E8542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2177">
                  <a:latin typeface="Calibri" panose="020F0502020204030204" pitchFamily="34" charset="0"/>
                  <a:cs typeface="Calibri" panose="020F0502020204030204" pitchFamily="34" charset="0"/>
                </a:rPr>
                <a:t>Wikiquote</a:t>
              </a:r>
            </a:p>
          </p:txBody>
        </p:sp>
        <p:sp>
          <p:nvSpPr>
            <p:cNvPr id="15" name="Rettangolo 10"/>
            <p:cNvSpPr>
              <a:spLocks noChangeArrowheads="1"/>
            </p:cNvSpPr>
            <p:nvPr/>
          </p:nvSpPr>
          <p:spPr bwMode="auto">
            <a:xfrm>
              <a:off x="6874596" y="5899166"/>
              <a:ext cx="1640332" cy="4273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rgbClr val="1B587C"/>
                </a:buClr>
                <a:buSzPct val="95000"/>
                <a:buFont typeface="Wingdings 2" panose="05020102010507070707" pitchFamily="18" charset="2"/>
                <a:buChar char=""/>
                <a:defRPr sz="29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3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1B587C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4E8542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4E8542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4E8542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4E8542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4E8542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2177" dirty="0" err="1">
                  <a:latin typeface="Calibri" panose="020F0502020204030204" pitchFamily="34" charset="0"/>
                  <a:cs typeface="Calibri" panose="020F0502020204030204" pitchFamily="34" charset="0"/>
                </a:rPr>
                <a:t>Wikivoyage</a:t>
              </a:r>
              <a:endParaRPr lang="it-IT" altLang="it-IT" sz="2177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Rettangolo 11"/>
            <p:cNvSpPr>
              <a:spLocks noChangeArrowheads="1"/>
            </p:cNvSpPr>
            <p:nvPr/>
          </p:nvSpPr>
          <p:spPr bwMode="auto">
            <a:xfrm>
              <a:off x="8449789" y="3867911"/>
              <a:ext cx="1640332" cy="4273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rgbClr val="1B587C"/>
                </a:buClr>
                <a:buSzPct val="95000"/>
                <a:buFont typeface="Wingdings 2" panose="05020102010507070707" pitchFamily="18" charset="2"/>
                <a:buChar char=""/>
                <a:defRPr sz="29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3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1B587C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4E8542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4E8542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4E8542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4E8542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4E8542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2177" dirty="0" err="1">
                  <a:latin typeface="Calibri" panose="020F0502020204030204" pitchFamily="34" charset="0"/>
                  <a:cs typeface="Calibri" panose="020F0502020204030204" pitchFamily="34" charset="0"/>
                </a:rPr>
                <a:t>Wikispecies</a:t>
              </a:r>
              <a:endParaRPr lang="it-IT" altLang="it-IT" sz="2177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" name="Rettangolo 12"/>
            <p:cNvSpPr>
              <a:spLocks noChangeArrowheads="1"/>
            </p:cNvSpPr>
            <p:nvPr/>
          </p:nvSpPr>
          <p:spPr bwMode="auto">
            <a:xfrm>
              <a:off x="7536861" y="1560565"/>
              <a:ext cx="1640332" cy="4273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rgbClr val="1B587C"/>
                </a:buClr>
                <a:buSzPct val="95000"/>
                <a:buFont typeface="Wingdings 2" panose="05020102010507070707" pitchFamily="18" charset="2"/>
                <a:buChar char=""/>
                <a:defRPr sz="29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3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1B587C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4E8542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4E8542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4E8542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4E8542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4E8542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2177" dirty="0" err="1">
                  <a:latin typeface="Calibri" panose="020F0502020204030204" pitchFamily="34" charset="0"/>
                  <a:cs typeface="Calibri" panose="020F0502020204030204" pitchFamily="34" charset="0"/>
                </a:rPr>
                <a:t>Wikibooks</a:t>
              </a:r>
              <a:endParaRPr lang="it-IT" altLang="it-IT" sz="2177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Rettangolo 13"/>
            <p:cNvSpPr>
              <a:spLocks noChangeArrowheads="1"/>
            </p:cNvSpPr>
            <p:nvPr/>
          </p:nvSpPr>
          <p:spPr bwMode="auto">
            <a:xfrm>
              <a:off x="5350001" y="987900"/>
              <a:ext cx="1491997" cy="4273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rgbClr val="1B587C"/>
                </a:buClr>
                <a:buSzPct val="95000"/>
                <a:buFont typeface="Wingdings 2" panose="05020102010507070707" pitchFamily="18" charset="2"/>
                <a:buChar char=""/>
                <a:defRPr sz="29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3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1B587C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4E8542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4E8542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4E8542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4E8542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4E8542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2177" dirty="0">
                  <a:latin typeface="Calibri" panose="020F0502020204030204" pitchFamily="34" charset="0"/>
                  <a:cs typeface="Calibri" panose="020F0502020204030204" pitchFamily="34" charset="0"/>
                </a:rPr>
                <a:t>Wikipedia</a:t>
              </a:r>
            </a:p>
          </p:txBody>
        </p:sp>
        <p:sp>
          <p:nvSpPr>
            <p:cNvPr id="19" name="Rettangolo 14"/>
            <p:cNvSpPr>
              <a:spLocks noChangeArrowheads="1"/>
            </p:cNvSpPr>
            <p:nvPr/>
          </p:nvSpPr>
          <p:spPr bwMode="auto">
            <a:xfrm>
              <a:off x="8051176" y="5061264"/>
              <a:ext cx="1638892" cy="4273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rgbClr val="1B587C"/>
                </a:buClr>
                <a:buSzPct val="95000"/>
                <a:buFont typeface="Wingdings 2" panose="05020102010507070707" pitchFamily="18" charset="2"/>
                <a:buChar char=""/>
                <a:defRPr sz="29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3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1B587C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4E8542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4E8542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4E8542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4E8542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4E8542"/>
                </a:buClr>
                <a:buSzPct val="65000"/>
                <a:buFont typeface="Wingdings 2" panose="05020102010507070707" pitchFamily="18" charset="2"/>
                <a:buChar char=""/>
                <a:defRPr sz="22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2177" dirty="0" err="1">
                  <a:latin typeface="Calibri" panose="020F0502020204030204" pitchFamily="34" charset="0"/>
                  <a:cs typeface="Calibri" panose="020F0502020204030204" pitchFamily="34" charset="0"/>
                </a:rPr>
                <a:t>Wikidata</a:t>
              </a:r>
              <a:endParaRPr lang="it-IT" altLang="it-IT" sz="2177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2050" name="Picture 2" descr="File:Openstreetmap logo.sv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25" y="5236394"/>
            <a:ext cx="710935" cy="710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ttangolo 7"/>
          <p:cNvSpPr>
            <a:spLocks noChangeArrowheads="1"/>
          </p:cNvSpPr>
          <p:nvPr/>
        </p:nvSpPr>
        <p:spPr bwMode="auto">
          <a:xfrm>
            <a:off x="1169590" y="5333925"/>
            <a:ext cx="2094045" cy="427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rgbClr val="1B587C"/>
              </a:buClr>
              <a:buSzPct val="95000"/>
              <a:buFont typeface="Wingdings 2" panose="05020102010507070707" pitchFamily="18" charset="2"/>
              <a:buChar char=""/>
              <a:defRPr sz="29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3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1B587C"/>
              </a:buClr>
              <a:buSzPct val="65000"/>
              <a:buFont typeface="Wingdings 2" panose="05020102010507070707" pitchFamily="18" charset="2"/>
              <a:buChar char=""/>
              <a:defRPr sz="2200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4E8542"/>
              </a:buClr>
              <a:buSzPct val="65000"/>
              <a:buFont typeface="Wingdings 2" panose="05020102010507070707" pitchFamily="18" charset="2"/>
              <a:buChar char=""/>
              <a:defRPr sz="22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4E8542"/>
              </a:buClr>
              <a:buSzPct val="65000"/>
              <a:buFont typeface="Wingdings 2" panose="05020102010507070707" pitchFamily="18" charset="2"/>
              <a:buChar char=""/>
              <a:defRPr sz="22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4E8542"/>
              </a:buClr>
              <a:buSzPct val="65000"/>
              <a:buFont typeface="Wingdings 2" panose="05020102010507070707" pitchFamily="18" charset="2"/>
              <a:buChar char=""/>
              <a:defRPr sz="22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4E8542"/>
              </a:buClr>
              <a:buSzPct val="65000"/>
              <a:buFont typeface="Wingdings 2" panose="05020102010507070707" pitchFamily="18" charset="2"/>
              <a:buChar char=""/>
              <a:defRPr sz="22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4E8542"/>
              </a:buClr>
              <a:buSzPct val="65000"/>
              <a:buFont typeface="Wingdings 2" panose="05020102010507070707" pitchFamily="18" charset="2"/>
              <a:buChar char=""/>
              <a:defRPr sz="22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177" i="1" dirty="0" err="1">
                <a:latin typeface="Calibri" panose="020F0502020204030204" pitchFamily="34" charset="0"/>
                <a:cs typeface="Calibri" panose="020F0502020204030204" pitchFamily="34" charset="0"/>
              </a:rPr>
              <a:t>OpenStreetMap</a:t>
            </a:r>
            <a:endParaRPr lang="it-IT" altLang="it-IT" sz="2177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Titolo 1"/>
          <p:cNvSpPr txBox="1">
            <a:spLocks/>
          </p:cNvSpPr>
          <p:nvPr/>
        </p:nvSpPr>
        <p:spPr bwMode="auto">
          <a:xfrm>
            <a:off x="199053" y="151671"/>
            <a:ext cx="6835927" cy="662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50397" rIns="0" bIns="0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5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eaLnBrk="1" fontAlgn="auto" hangingPunct="1">
              <a:spcAft>
                <a:spcPts val="0"/>
              </a:spcAft>
              <a:buSzPct val="45000"/>
              <a:buFont typeface="StarSymbol"/>
              <a:buNone/>
              <a:defRPr/>
            </a:pPr>
            <a:r>
              <a:rPr lang="it-IT" altLang="it-IT" sz="4000" spc="300" dirty="0">
                <a:solidFill>
                  <a:schemeClr val="tx1"/>
                </a:solidFill>
                <a:latin typeface="Loblolly Display SSi" panose="02020500000000000000" pitchFamily="18" charset="0"/>
                <a:ea typeface="+mn-ea"/>
                <a:cs typeface="+mn-cs"/>
              </a:rPr>
              <a:t>Progetti Wikimedia</a:t>
            </a:r>
          </a:p>
        </p:txBody>
      </p:sp>
      <p:sp>
        <p:nvSpPr>
          <p:cNvPr id="24" name="Rettangolo 7">
            <a:extLst>
              <a:ext uri="{FF2B5EF4-FFF2-40B4-BE49-F238E27FC236}">
                <a16:creationId xmlns:a16="http://schemas.microsoft.com/office/drawing/2014/main" id="{C4B40F86-94CB-414B-8EF2-6DC745D028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6437" y="5934868"/>
            <a:ext cx="2094045" cy="427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rgbClr val="1B587C"/>
              </a:buClr>
              <a:buSzPct val="95000"/>
              <a:buFont typeface="Wingdings 2" panose="05020102010507070707" pitchFamily="18" charset="2"/>
              <a:buChar char=""/>
              <a:defRPr sz="29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3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1B587C"/>
              </a:buClr>
              <a:buSzPct val="65000"/>
              <a:buFont typeface="Wingdings 2" panose="05020102010507070707" pitchFamily="18" charset="2"/>
              <a:buChar char=""/>
              <a:defRPr sz="2200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4E8542"/>
              </a:buClr>
              <a:buSzPct val="65000"/>
              <a:buFont typeface="Wingdings 2" panose="05020102010507070707" pitchFamily="18" charset="2"/>
              <a:buChar char=""/>
              <a:defRPr sz="22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4E8542"/>
              </a:buClr>
              <a:buSzPct val="65000"/>
              <a:buFont typeface="Wingdings 2" panose="05020102010507070707" pitchFamily="18" charset="2"/>
              <a:buChar char=""/>
              <a:defRPr sz="22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4E8542"/>
              </a:buClr>
              <a:buSzPct val="65000"/>
              <a:buFont typeface="Wingdings 2" panose="05020102010507070707" pitchFamily="18" charset="2"/>
              <a:buChar char=""/>
              <a:defRPr sz="22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4E8542"/>
              </a:buClr>
              <a:buSzPct val="65000"/>
              <a:buFont typeface="Wingdings 2" panose="05020102010507070707" pitchFamily="18" charset="2"/>
              <a:buChar char=""/>
              <a:defRPr sz="22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4E8542"/>
              </a:buClr>
              <a:buSzPct val="65000"/>
              <a:buFont typeface="Wingdings 2" panose="05020102010507070707" pitchFamily="18" charset="2"/>
              <a:buChar char=""/>
              <a:defRPr sz="22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177" i="1" dirty="0" err="1">
                <a:latin typeface="Calibri" panose="020F0502020204030204" pitchFamily="34" charset="0"/>
                <a:cs typeface="Calibri" panose="020F0502020204030204" pitchFamily="34" charset="0"/>
              </a:rPr>
              <a:t>Vikidia</a:t>
            </a:r>
            <a:endParaRPr lang="it-IT" altLang="it-IT" sz="2177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0EFD429A-5B34-433D-AADF-5D401581A7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235" y="5946325"/>
            <a:ext cx="665446" cy="415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oppia parentesi quadra 2">
            <a:extLst>
              <a:ext uri="{FF2B5EF4-FFF2-40B4-BE49-F238E27FC236}">
                <a16:creationId xmlns:a16="http://schemas.microsoft.com/office/drawing/2014/main" id="{54F2A818-F334-4626-9EBE-062C06A7C12C}"/>
              </a:ext>
            </a:extLst>
          </p:cNvPr>
          <p:cNvSpPr/>
          <p:nvPr/>
        </p:nvSpPr>
        <p:spPr>
          <a:xfrm>
            <a:off x="361827" y="5015228"/>
            <a:ext cx="2824837" cy="1480957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1EC46925-1005-4E73-86C3-87FBD2ADCD73}"/>
              </a:ext>
            </a:extLst>
          </p:cNvPr>
          <p:cNvSpPr txBox="1"/>
          <p:nvPr/>
        </p:nvSpPr>
        <p:spPr>
          <a:xfrm>
            <a:off x="199053" y="1273628"/>
            <a:ext cx="304180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2400" b="0" i="0" dirty="0">
                <a:solidFill>
                  <a:srgbClr val="202122"/>
                </a:solidFill>
                <a:effectLst/>
              </a:rPr>
              <a:t>Ovvero: raccogliere e condividere il sapere in tanti modi diversi</a:t>
            </a:r>
          </a:p>
        </p:txBody>
      </p:sp>
    </p:spTree>
    <p:extLst>
      <p:ext uri="{BB962C8B-B14F-4D97-AF65-F5344CB8AC3E}">
        <p14:creationId xmlns:p14="http://schemas.microsoft.com/office/powerpoint/2010/main" val="70607072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CustomShape 1"/>
          <p:cNvSpPr/>
          <p:nvPr/>
        </p:nvSpPr>
        <p:spPr>
          <a:xfrm>
            <a:off x="0" y="0"/>
            <a:ext cx="5614560" cy="685764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307" name="Picture 12"/>
          <p:cNvPicPr/>
          <p:nvPr/>
        </p:nvPicPr>
        <p:blipFill>
          <a:blip r:embed="rId3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  <p:sp>
        <p:nvSpPr>
          <p:cNvPr id="309" name="CustomShape 3"/>
          <p:cNvSpPr/>
          <p:nvPr/>
        </p:nvSpPr>
        <p:spPr>
          <a:xfrm>
            <a:off x="0" y="738720"/>
            <a:ext cx="5000040" cy="5400720"/>
          </a:xfrm>
          <a:custGeom>
            <a:avLst/>
            <a:gdLst/>
            <a:ahLst/>
            <a:cxnLst/>
            <a:rect l="0" t="0" r="r" b="b"/>
            <a:pathLst>
              <a:path w="5000439" h="5400963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" name="Titolo 1">
            <a:extLst>
              <a:ext uri="{FF2B5EF4-FFF2-40B4-BE49-F238E27FC236}">
                <a16:creationId xmlns:a16="http://schemas.microsoft.com/office/drawing/2014/main" id="{66738E8F-CEB3-4D1B-930B-45933C3D780A}"/>
              </a:ext>
            </a:extLst>
          </p:cNvPr>
          <p:cNvSpPr txBox="1">
            <a:spLocks/>
          </p:cNvSpPr>
          <p:nvPr/>
        </p:nvSpPr>
        <p:spPr bwMode="auto">
          <a:xfrm>
            <a:off x="5813371" y="140530"/>
            <a:ext cx="6378389" cy="662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50397" rIns="0" bIns="0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5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eaLnBrk="1" fontAlgn="auto" hangingPunct="1">
              <a:spcAft>
                <a:spcPts val="0"/>
              </a:spcAft>
              <a:buSzPct val="45000"/>
              <a:buFont typeface="StarSymbol"/>
              <a:buNone/>
              <a:defRPr/>
            </a:pPr>
            <a:r>
              <a:rPr lang="it-IT" altLang="it-IT" sz="4000" spc="300" dirty="0">
                <a:solidFill>
                  <a:schemeClr val="tx1"/>
                </a:solidFill>
                <a:latin typeface="Loblolly Display SSi" panose="02020500000000000000" pitchFamily="18" charset="0"/>
                <a:ea typeface="+mn-ea"/>
                <a:cs typeface="+mn-cs"/>
              </a:rPr>
              <a:t>Liberi di condividere…</a:t>
            </a:r>
          </a:p>
        </p:txBody>
      </p:sp>
      <p:pic>
        <p:nvPicPr>
          <p:cNvPr id="16" name="Picture 13">
            <a:extLst>
              <a:ext uri="{FF2B5EF4-FFF2-40B4-BE49-F238E27FC236}">
                <a16:creationId xmlns:a16="http://schemas.microsoft.com/office/drawing/2014/main" id="{807B78DF-E977-4939-AA4A-031F761720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742" y="2708610"/>
            <a:ext cx="3975774" cy="1440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CustomShape 3">
            <a:extLst>
              <a:ext uri="{FF2B5EF4-FFF2-40B4-BE49-F238E27FC236}">
                <a16:creationId xmlns:a16="http://schemas.microsoft.com/office/drawing/2014/main" id="{44435220-096F-4201-85D4-AAA7EC96DFBE}"/>
              </a:ext>
            </a:extLst>
          </p:cNvPr>
          <p:cNvSpPr/>
          <p:nvPr/>
        </p:nvSpPr>
        <p:spPr>
          <a:xfrm>
            <a:off x="5806932" y="1256138"/>
            <a:ext cx="6192456" cy="232300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>
              <a:lnSpc>
                <a:spcPct val="200000"/>
              </a:lnSpc>
            </a:pPr>
            <a:r>
              <a:rPr lang="it-IT" sz="2400" strike="noStrike" dirty="0">
                <a:solidFill>
                  <a:srgbClr val="000000"/>
                </a:solidFill>
                <a:ea typeface="DejaVu Sans"/>
              </a:rPr>
              <a:t>La licenza </a:t>
            </a:r>
            <a:r>
              <a:rPr lang="it-IT" sz="2400" b="1" strike="noStrike" dirty="0">
                <a:solidFill>
                  <a:srgbClr val="000000"/>
                </a:solidFill>
                <a:ea typeface="DejaVu Sans"/>
              </a:rPr>
              <a:t>CC BY-SA </a:t>
            </a:r>
            <a:r>
              <a:rPr lang="it-IT" sz="2400" strike="noStrike" dirty="0">
                <a:solidFill>
                  <a:srgbClr val="000000"/>
                </a:solidFill>
                <a:ea typeface="DejaVu Sans"/>
              </a:rPr>
              <a:t>si legge così:</a:t>
            </a:r>
            <a:endParaRPr lang="it-IT" sz="2400" dirty="0"/>
          </a:p>
          <a:p>
            <a:pPr marL="342900" indent="-342900">
              <a:lnSpc>
                <a:spcPct val="100000"/>
              </a:lnSpc>
              <a:buSzPct val="100000"/>
              <a:buFont typeface="Arial" panose="020B0604020202020204" pitchFamily="34" charset="0"/>
              <a:buChar char="•"/>
            </a:pPr>
            <a:r>
              <a:rPr lang="it-IT" sz="2400" strike="noStrike" dirty="0">
                <a:solidFill>
                  <a:srgbClr val="000000"/>
                </a:solidFill>
                <a:ea typeface="DejaVu Sans"/>
              </a:rPr>
              <a:t>CC	 </a:t>
            </a:r>
            <a:r>
              <a:rPr lang="it-IT" sz="2400" i="1" strike="noStrike" dirty="0">
                <a:solidFill>
                  <a:srgbClr val="000000"/>
                </a:solidFill>
                <a:ea typeface="DejaVu Sans"/>
              </a:rPr>
              <a:t>Creative Commons</a:t>
            </a:r>
            <a:endParaRPr sz="2400" dirty="0"/>
          </a:p>
          <a:p>
            <a:pPr marL="342900" indent="-342900">
              <a:lnSpc>
                <a:spcPct val="100000"/>
              </a:lnSpc>
              <a:buSzPct val="100000"/>
              <a:buFont typeface="Arial" panose="020B0604020202020204" pitchFamily="34" charset="0"/>
              <a:buChar char="•"/>
            </a:pPr>
            <a:r>
              <a:rPr lang="it-IT" sz="2400" strike="noStrike" dirty="0">
                <a:solidFill>
                  <a:srgbClr val="000000"/>
                </a:solidFill>
                <a:ea typeface="DejaVu Sans"/>
              </a:rPr>
              <a:t>BY	 </a:t>
            </a:r>
            <a:r>
              <a:rPr lang="it-IT" sz="2400" i="1" strike="noStrike" dirty="0" err="1">
                <a:solidFill>
                  <a:srgbClr val="000000"/>
                </a:solidFill>
                <a:ea typeface="DejaVu Sans"/>
              </a:rPr>
              <a:t>Attribution</a:t>
            </a:r>
            <a:r>
              <a:rPr lang="it-IT" sz="2400" strike="noStrike" dirty="0">
                <a:solidFill>
                  <a:srgbClr val="000000"/>
                </a:solidFill>
                <a:ea typeface="DejaVu Sans"/>
              </a:rPr>
              <a:t>	</a:t>
            </a:r>
            <a:r>
              <a:rPr lang="it-IT" sz="2400" strike="noStrike" dirty="0">
                <a:solidFill>
                  <a:srgbClr val="000000"/>
                </a:solidFill>
                <a:ea typeface="DejaVu Sans"/>
                <a:sym typeface="Wingdings" panose="05000000000000000000" pitchFamily="2" charset="2"/>
              </a:rPr>
              <a:t> r</a:t>
            </a:r>
            <a:r>
              <a:rPr lang="it-IT" sz="2400" strike="noStrike" dirty="0">
                <a:solidFill>
                  <a:srgbClr val="000000"/>
                </a:solidFill>
                <a:ea typeface="DejaVu Sans"/>
              </a:rPr>
              <a:t>iconoscere la paternità </a:t>
            </a:r>
          </a:p>
          <a:p>
            <a:pPr marL="342900" indent="-342900">
              <a:lnSpc>
                <a:spcPct val="100000"/>
              </a:lnSpc>
              <a:buSzPct val="100000"/>
              <a:buFont typeface="Arial" panose="020B0604020202020204" pitchFamily="34" charset="0"/>
              <a:buChar char="•"/>
            </a:pPr>
            <a:r>
              <a:rPr lang="it-IT" sz="2400" strike="noStrike" dirty="0">
                <a:solidFill>
                  <a:srgbClr val="000000"/>
                </a:solidFill>
                <a:ea typeface="DejaVu Sans"/>
              </a:rPr>
              <a:t>SA	 </a:t>
            </a:r>
            <a:r>
              <a:rPr lang="it-IT" sz="2400" i="1" strike="noStrike" dirty="0">
                <a:solidFill>
                  <a:srgbClr val="000000"/>
                </a:solidFill>
                <a:ea typeface="DejaVu Sans"/>
              </a:rPr>
              <a:t>Share </a:t>
            </a:r>
            <a:r>
              <a:rPr lang="it-IT" sz="2400" i="1" strike="noStrike" dirty="0" err="1">
                <a:solidFill>
                  <a:srgbClr val="000000"/>
                </a:solidFill>
                <a:ea typeface="DejaVu Sans"/>
              </a:rPr>
              <a:t>Alike</a:t>
            </a:r>
            <a:r>
              <a:rPr lang="it-IT" sz="2400" i="1" strike="noStrike" dirty="0">
                <a:solidFill>
                  <a:srgbClr val="000000"/>
                </a:solidFill>
                <a:ea typeface="DejaVu Sans"/>
              </a:rPr>
              <a:t>	</a:t>
            </a:r>
            <a:r>
              <a:rPr lang="it-IT" sz="2400" dirty="0">
                <a:solidFill>
                  <a:srgbClr val="000000"/>
                </a:solidFill>
                <a:ea typeface="DejaVu Sans"/>
                <a:sym typeface="Wingdings" panose="05000000000000000000" pitchFamily="2" charset="2"/>
              </a:rPr>
              <a:t> c</a:t>
            </a:r>
            <a:r>
              <a:rPr lang="it-IT" sz="2400" strike="noStrike" dirty="0">
                <a:solidFill>
                  <a:srgbClr val="000000"/>
                </a:solidFill>
                <a:ea typeface="DejaVu Sans"/>
              </a:rPr>
              <a:t>ondividere alle stesse condizioni</a:t>
            </a:r>
            <a:endParaRPr lang="it-IT" sz="2400" dirty="0"/>
          </a:p>
        </p:txBody>
      </p:sp>
      <p:pic>
        <p:nvPicPr>
          <p:cNvPr id="18" name="Picture 7" descr="File:Licenze Creative Commons.jpg">
            <a:extLst>
              <a:ext uri="{FF2B5EF4-FFF2-40B4-BE49-F238E27FC236}">
                <a16:creationId xmlns:a16="http://schemas.microsoft.com/office/drawing/2014/main" id="{B81C96F7-CBAE-4910-A4FD-B837E5FB16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1822" y="4114665"/>
            <a:ext cx="6176436" cy="2323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56CCCB41-6E95-4D16-9779-92FBDC700BCD}"/>
              </a:ext>
            </a:extLst>
          </p:cNvPr>
          <p:cNvSpPr txBox="1"/>
          <p:nvPr/>
        </p:nvSpPr>
        <p:spPr>
          <a:xfrm>
            <a:off x="6250020" y="6472396"/>
            <a:ext cx="5000040" cy="353442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 compatLnSpc="0"/>
          <a:lstStyle/>
          <a:p>
            <a:pPr ea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i="1" dirty="0">
                <a:ea typeface="Droid Sans Fallback" pitchFamily="2"/>
                <a:cs typeface="Lohit Hindi" pitchFamily="2"/>
                <a:hlinkClick r:id="rId6"/>
              </a:rPr>
              <a:t>https://creativecommons.org/licenses/by-sa/4.0/deed.it</a:t>
            </a:r>
            <a:endParaRPr lang="en-US" sz="1600" i="1" dirty="0">
              <a:ea typeface="Droid Sans Fallback" pitchFamily="2"/>
              <a:cs typeface="Lohit Hindi" pitchFamily="2"/>
              <a:hlinkClick r:id="rId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  <p:extLst>
      <p:ext uri="{BB962C8B-B14F-4D97-AF65-F5344CB8AC3E}">
        <p14:creationId xmlns:p14="http://schemas.microsoft.com/office/powerpoint/2010/main" val="231090145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CustomShape 3"/>
          <p:cNvSpPr/>
          <p:nvPr/>
        </p:nvSpPr>
        <p:spPr>
          <a:xfrm>
            <a:off x="11374920" y="5429922"/>
            <a:ext cx="729360" cy="39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" name="Rettangolo 3"/>
          <p:cNvSpPr/>
          <p:nvPr/>
        </p:nvSpPr>
        <p:spPr>
          <a:xfrm>
            <a:off x="199052" y="1000490"/>
            <a:ext cx="11905227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it-IT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Vedo un errore o una mancanza? Clicco su «</a:t>
            </a:r>
            <a:r>
              <a:rPr lang="it-IT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modifica</a:t>
            </a:r>
            <a:r>
              <a:rPr lang="it-IT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eseguo la modifica e salvo la pagina</a:t>
            </a:r>
          </a:p>
        </p:txBody>
      </p:sp>
      <p:sp>
        <p:nvSpPr>
          <p:cNvPr id="5" name="Titolo 1"/>
          <p:cNvSpPr txBox="1">
            <a:spLocks/>
          </p:cNvSpPr>
          <p:nvPr/>
        </p:nvSpPr>
        <p:spPr bwMode="auto">
          <a:xfrm>
            <a:off x="199053" y="151671"/>
            <a:ext cx="10241312" cy="662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50397" rIns="0" bIns="0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5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eaLnBrk="1" fontAlgn="auto" hangingPunct="1">
              <a:spcAft>
                <a:spcPts val="0"/>
              </a:spcAft>
              <a:buSzPct val="45000"/>
              <a:buFont typeface="StarSymbol"/>
              <a:buNone/>
              <a:defRPr/>
            </a:pPr>
            <a:r>
              <a:rPr lang="it-IT" altLang="it-IT" sz="4000" spc="300" dirty="0">
                <a:solidFill>
                  <a:schemeClr val="tx1"/>
                </a:solidFill>
                <a:latin typeface="Loblolly Display SSi" panose="02020500000000000000" pitchFamily="18" charset="0"/>
                <a:ea typeface="+mn-ea"/>
                <a:cs typeface="+mn-cs"/>
              </a:rPr>
              <a:t>…e liberi di contribuire!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7773181B-9A8A-4219-AE60-09D5614DD1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849" y="2080614"/>
            <a:ext cx="10224303" cy="4567840"/>
          </a:xfrm>
          <a:prstGeom prst="rect">
            <a:avLst/>
          </a:prstGeom>
        </p:spPr>
      </p:pic>
      <p:sp>
        <p:nvSpPr>
          <p:cNvPr id="7" name="Freccia in giù 6"/>
          <p:cNvSpPr/>
          <p:nvPr/>
        </p:nvSpPr>
        <p:spPr>
          <a:xfrm rot="745887">
            <a:off x="7211386" y="1691139"/>
            <a:ext cx="389467" cy="635000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88574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CustomShape 1"/>
          <p:cNvSpPr/>
          <p:nvPr/>
        </p:nvSpPr>
        <p:spPr>
          <a:xfrm>
            <a:off x="5770080" y="0"/>
            <a:ext cx="6420600" cy="685692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8" name="Picture 12">
            <a:extLst>
              <a:ext uri="{FF2B5EF4-FFF2-40B4-BE49-F238E27FC236}">
                <a16:creationId xmlns:a16="http://schemas.microsoft.com/office/drawing/2014/main" id="{4DA34D3D-66E3-42F9-9CE5-D7234DD7E45C}"/>
              </a:ext>
            </a:extLst>
          </p:cNvPr>
          <p:cNvPicPr/>
          <p:nvPr/>
        </p:nvPicPr>
        <p:blipFill>
          <a:blip r:embed="rId3"/>
          <a:stretch/>
        </p:blipFill>
        <p:spPr>
          <a:xfrm rot="10800000">
            <a:off x="-1573" y="-1"/>
            <a:ext cx="12191760" cy="6856920"/>
          </a:xfrm>
          <a:prstGeom prst="rect">
            <a:avLst/>
          </a:prstGeom>
        </p:spPr>
      </p:pic>
      <p:sp>
        <p:nvSpPr>
          <p:cNvPr id="9" name="CustomShape 3">
            <a:extLst>
              <a:ext uri="{FF2B5EF4-FFF2-40B4-BE49-F238E27FC236}">
                <a16:creationId xmlns:a16="http://schemas.microsoft.com/office/drawing/2014/main" id="{CCD94F62-8512-45A9-86DC-8371E7871D53}"/>
              </a:ext>
            </a:extLst>
          </p:cNvPr>
          <p:cNvSpPr/>
          <p:nvPr/>
        </p:nvSpPr>
        <p:spPr>
          <a:xfrm rot="10800000">
            <a:off x="7191960" y="728100"/>
            <a:ext cx="5000040" cy="5400720"/>
          </a:xfrm>
          <a:custGeom>
            <a:avLst/>
            <a:gdLst/>
            <a:ahLst/>
            <a:cxnLst/>
            <a:rect l="0" t="0" r="r" b="b"/>
            <a:pathLst>
              <a:path w="5000439" h="5400963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" name="Titolo 1">
            <a:extLst>
              <a:ext uri="{FF2B5EF4-FFF2-40B4-BE49-F238E27FC236}">
                <a16:creationId xmlns:a16="http://schemas.microsoft.com/office/drawing/2014/main" id="{0EC17777-612A-48D2-924A-7A8BDD95F411}"/>
              </a:ext>
            </a:extLst>
          </p:cNvPr>
          <p:cNvSpPr txBox="1">
            <a:spLocks/>
          </p:cNvSpPr>
          <p:nvPr/>
        </p:nvSpPr>
        <p:spPr bwMode="auto">
          <a:xfrm>
            <a:off x="199054" y="151671"/>
            <a:ext cx="9338486" cy="662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50397" rIns="0" bIns="0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5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eaLnBrk="1" fontAlgn="auto" hangingPunct="1">
              <a:spcAft>
                <a:spcPts val="0"/>
              </a:spcAft>
              <a:buSzPct val="45000"/>
              <a:defRPr/>
            </a:pPr>
            <a:r>
              <a:rPr lang="it-IT" altLang="it-IT" sz="4000" spc="300" dirty="0">
                <a:solidFill>
                  <a:schemeClr val="tx1"/>
                </a:solidFill>
                <a:latin typeface="Loblolly Display SSi" panose="02020500000000000000" pitchFamily="18" charset="0"/>
                <a:ea typeface="+mn-ea"/>
                <a:cs typeface="+mn-cs"/>
              </a:rPr>
              <a:t>Chi gestisce i progetti Wikimedia?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5BD19CE5-0028-44DA-936B-3BE70ACF4A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1" t="26866" r="25762" b="28"/>
          <a:stretch/>
        </p:blipFill>
        <p:spPr bwMode="auto">
          <a:xfrm>
            <a:off x="7278658" y="965989"/>
            <a:ext cx="5245150" cy="495496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itolo 1">
            <a:extLst>
              <a:ext uri="{FF2B5EF4-FFF2-40B4-BE49-F238E27FC236}">
                <a16:creationId xmlns:a16="http://schemas.microsoft.com/office/drawing/2014/main" id="{0C9A1624-A969-44C6-9FF6-ADED955171AF}"/>
              </a:ext>
            </a:extLst>
          </p:cNvPr>
          <p:cNvSpPr txBox="1">
            <a:spLocks/>
          </p:cNvSpPr>
          <p:nvPr/>
        </p:nvSpPr>
        <p:spPr bwMode="auto">
          <a:xfrm>
            <a:off x="198749" y="1169042"/>
            <a:ext cx="5796937" cy="798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45719" rIns="0" bIns="0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5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just" eaLnBrk="1" fontAlgn="auto" hangingPunct="1">
              <a:spcAft>
                <a:spcPts val="0"/>
              </a:spcAft>
              <a:buSzPct val="45000"/>
              <a:defRPr/>
            </a:pPr>
            <a:r>
              <a:rPr lang="it-IT" altLang="it-IT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 contenuti sono curati da una comunità di volontari. Non c’è una redazione editoriale!</a:t>
            </a:r>
          </a:p>
        </p:txBody>
      </p:sp>
      <p:pic>
        <p:nvPicPr>
          <p:cNvPr id="15" name="Picture 2" descr="File:Wikimedia Foundation logo - vertical.svg">
            <a:extLst>
              <a:ext uri="{FF2B5EF4-FFF2-40B4-BE49-F238E27FC236}">
                <a16:creationId xmlns:a16="http://schemas.microsoft.com/office/drawing/2014/main" id="{E63F3C37-21BA-4E6F-99B9-50520583E1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7530" y="2223788"/>
            <a:ext cx="2576287" cy="1927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ustomShape 2">
            <a:extLst>
              <a:ext uri="{FF2B5EF4-FFF2-40B4-BE49-F238E27FC236}">
                <a16:creationId xmlns:a16="http://schemas.microsoft.com/office/drawing/2014/main" id="{8C3E0611-8616-47DB-9276-F4882416AB7E}"/>
              </a:ext>
            </a:extLst>
          </p:cNvPr>
          <p:cNvSpPr/>
          <p:nvPr/>
        </p:nvSpPr>
        <p:spPr>
          <a:xfrm>
            <a:off x="3325675" y="4407065"/>
            <a:ext cx="3238976" cy="151389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it-IT" sz="2400" dirty="0">
                <a:ea typeface="Droid Sans Fallback"/>
              </a:rPr>
              <a:t>I siti sono sostenuti dalla </a:t>
            </a:r>
            <a:r>
              <a:rPr lang="it-IT" sz="2400" b="1" strike="noStrike" dirty="0">
                <a:ea typeface="Droid Sans Fallback"/>
              </a:rPr>
              <a:t>Wikimedia Foundation</a:t>
            </a:r>
            <a:r>
              <a:rPr lang="it-IT" sz="2400" strike="noStrike" dirty="0">
                <a:ea typeface="Droid Sans Fallback"/>
              </a:rPr>
              <a:t>, f</a:t>
            </a:r>
            <a:r>
              <a:rPr lang="it-IT" sz="2400" dirty="0">
                <a:ea typeface="Droid Sans Fallback"/>
              </a:rPr>
              <a:t>ondazione senza fini di lucro nata </a:t>
            </a:r>
            <a:r>
              <a:rPr lang="it-IT" sz="2400" strike="noStrike" dirty="0">
                <a:ea typeface="Droid Sans Fallback"/>
              </a:rPr>
              <a:t>il 20 giugno 2003</a:t>
            </a:r>
            <a:r>
              <a:rPr lang="it-IT" sz="2400" dirty="0">
                <a:ea typeface="Droid Sans Fallback"/>
              </a:rPr>
              <a:t>.</a:t>
            </a:r>
            <a:endParaRPr lang="it-IT" sz="2400" strike="noStrike" dirty="0">
              <a:ea typeface="Droid Sans Fallback"/>
            </a:endParaRPr>
          </a:p>
        </p:txBody>
      </p:sp>
      <p:pic>
        <p:nvPicPr>
          <p:cNvPr id="18" name="Picture 4" descr="File:An Van Camp with Dürer block.jpg">
            <a:extLst>
              <a:ext uri="{FF2B5EF4-FFF2-40B4-BE49-F238E27FC236}">
                <a16:creationId xmlns:a16="http://schemas.microsoft.com/office/drawing/2014/main" id="{DDC0D914-C83B-48B5-84A6-7AB8B1E296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59361"/>
            <a:ext cx="3238976" cy="25911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494473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CustomShape 1"/>
          <p:cNvSpPr/>
          <p:nvPr/>
        </p:nvSpPr>
        <p:spPr>
          <a:xfrm>
            <a:off x="0" y="0"/>
            <a:ext cx="5614560" cy="685764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307" name="Picture 12"/>
          <p:cNvPicPr/>
          <p:nvPr/>
        </p:nvPicPr>
        <p:blipFill>
          <a:blip r:embed="rId3"/>
          <a:stretch/>
        </p:blipFill>
        <p:spPr>
          <a:xfrm>
            <a:off x="240" y="-1"/>
            <a:ext cx="12191760" cy="6857640"/>
          </a:xfrm>
          <a:prstGeom prst="rect">
            <a:avLst/>
          </a:prstGeom>
          <a:ln>
            <a:noFill/>
          </a:ln>
        </p:spPr>
      </p:pic>
      <p:sp>
        <p:nvSpPr>
          <p:cNvPr id="309" name="CustomShape 3"/>
          <p:cNvSpPr/>
          <p:nvPr/>
        </p:nvSpPr>
        <p:spPr>
          <a:xfrm>
            <a:off x="0" y="738720"/>
            <a:ext cx="5000040" cy="5400720"/>
          </a:xfrm>
          <a:custGeom>
            <a:avLst/>
            <a:gdLst/>
            <a:ahLst/>
            <a:cxnLst/>
            <a:rect l="0" t="0" r="r" b="b"/>
            <a:pathLst>
              <a:path w="5000439" h="5400963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" name="Titolo 1">
            <a:extLst>
              <a:ext uri="{FF2B5EF4-FFF2-40B4-BE49-F238E27FC236}">
                <a16:creationId xmlns:a16="http://schemas.microsoft.com/office/drawing/2014/main" id="{66738E8F-CEB3-4D1B-930B-45933C3D780A}"/>
              </a:ext>
            </a:extLst>
          </p:cNvPr>
          <p:cNvSpPr txBox="1">
            <a:spLocks/>
          </p:cNvSpPr>
          <p:nvPr/>
        </p:nvSpPr>
        <p:spPr bwMode="auto">
          <a:xfrm>
            <a:off x="5869384" y="76073"/>
            <a:ext cx="6156711" cy="662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50397" rIns="0" bIns="0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5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eaLnBrk="1" fontAlgn="auto" hangingPunct="1">
              <a:spcAft>
                <a:spcPts val="0"/>
              </a:spcAft>
              <a:buSzPct val="45000"/>
              <a:buFont typeface="StarSymbol"/>
              <a:buNone/>
              <a:defRPr/>
            </a:pPr>
            <a:r>
              <a:rPr lang="it-IT" altLang="it-IT" sz="4000" spc="300" dirty="0">
                <a:solidFill>
                  <a:schemeClr val="tx1"/>
                </a:solidFill>
                <a:latin typeface="Loblolly Display SSi" panose="02020500000000000000" pitchFamily="18" charset="0"/>
                <a:ea typeface="+mn-ea"/>
                <a:cs typeface="+mn-cs"/>
              </a:rPr>
              <a:t>Quale impatto hanno?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F1DBD954-E959-4691-8B6F-EDC9097BDD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19" t="613" r="37410" b="2331"/>
          <a:stretch/>
        </p:blipFill>
        <p:spPr bwMode="auto">
          <a:xfrm>
            <a:off x="-140937" y="863945"/>
            <a:ext cx="5037029" cy="520119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D422CD93-195C-44B7-BE27-9403EB00CC07}"/>
              </a:ext>
            </a:extLst>
          </p:cNvPr>
          <p:cNvSpPr txBox="1"/>
          <p:nvPr/>
        </p:nvSpPr>
        <p:spPr>
          <a:xfrm>
            <a:off x="5869385" y="1427754"/>
            <a:ext cx="5321475" cy="156966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it-IT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Internet </a:t>
            </a:r>
            <a:r>
              <a:rPr lang="it-IT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encyclopaedias</a:t>
            </a:r>
            <a:r>
              <a:rPr lang="it-IT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go head to head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Jim Giles 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Nature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vol. 438, pp. 900–901 (2005)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F4983183-C4E8-4F72-83F5-65379D6D0132}"/>
              </a:ext>
            </a:extLst>
          </p:cNvPr>
          <p:cNvSpPr/>
          <p:nvPr/>
        </p:nvSpPr>
        <p:spPr>
          <a:xfrm>
            <a:off x="6662960" y="3060682"/>
            <a:ext cx="37343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222222"/>
                </a:solidFill>
                <a:hlinkClick r:id="rId5"/>
              </a:rPr>
              <a:t>https://www.nature.com/articles/438900a</a:t>
            </a:r>
            <a:endParaRPr lang="en-US" sz="1600" dirty="0">
              <a:solidFill>
                <a:srgbClr val="222222"/>
              </a:solidFill>
            </a:endParaRP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B29AB1A4-8766-4597-A194-79D18CAEA34B}"/>
              </a:ext>
            </a:extLst>
          </p:cNvPr>
          <p:cNvSpPr txBox="1"/>
          <p:nvPr/>
        </p:nvSpPr>
        <p:spPr>
          <a:xfrm>
            <a:off x="5869385" y="3935549"/>
            <a:ext cx="5614560" cy="1938992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it-IT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Science </a:t>
            </a:r>
            <a:r>
              <a:rPr lang="it-IT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it-IT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Shaped</a:t>
            </a:r>
            <a:r>
              <a:rPr lang="it-IT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 Wikipedia: </a:t>
            </a:r>
            <a:r>
              <a:rPr lang="it-IT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Evidence</a:t>
            </a:r>
            <a:r>
              <a:rPr lang="it-IT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From a </a:t>
            </a:r>
            <a:r>
              <a:rPr lang="it-IT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Randomized</a:t>
            </a:r>
            <a:r>
              <a:rPr lang="it-IT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Control Trial</a:t>
            </a:r>
          </a:p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Neil Thompson, Douglas Hanley</a:t>
            </a:r>
          </a:p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MIT Sloan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Research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Paper No. 5238-17, 13-02-2018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C56AF5B9-9FE9-4CCF-B5CE-D92E25C52D13}"/>
              </a:ext>
            </a:extLst>
          </p:cNvPr>
          <p:cNvSpPr txBox="1"/>
          <p:nvPr/>
        </p:nvSpPr>
        <p:spPr>
          <a:xfrm>
            <a:off x="5971209" y="5930435"/>
            <a:ext cx="54109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dirty="0">
                <a:solidFill>
                  <a:srgbClr val="222222"/>
                </a:solidFill>
                <a:hlinkClick r:id="rId6"/>
              </a:rPr>
              <a:t>https://papers.ssrn.com/sol3/papers.cfm?abstract_id=3039505</a:t>
            </a:r>
            <a:endParaRPr lang="it-IT" sz="1600" dirty="0">
              <a:solidFill>
                <a:srgbClr val="22222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57841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CustomShape 1"/>
          <p:cNvSpPr/>
          <p:nvPr/>
        </p:nvSpPr>
        <p:spPr>
          <a:xfrm>
            <a:off x="5770080" y="0"/>
            <a:ext cx="6420600" cy="685692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8" name="Picture 12">
            <a:extLst>
              <a:ext uri="{FF2B5EF4-FFF2-40B4-BE49-F238E27FC236}">
                <a16:creationId xmlns:a16="http://schemas.microsoft.com/office/drawing/2014/main" id="{4DA34D3D-66E3-42F9-9CE5-D7234DD7E45C}"/>
              </a:ext>
            </a:extLst>
          </p:cNvPr>
          <p:cNvPicPr/>
          <p:nvPr/>
        </p:nvPicPr>
        <p:blipFill>
          <a:blip r:embed="rId3"/>
          <a:stretch/>
        </p:blipFill>
        <p:spPr>
          <a:xfrm rot="10800000">
            <a:off x="-1573" y="-1"/>
            <a:ext cx="12191760" cy="6856920"/>
          </a:xfrm>
          <a:prstGeom prst="rect">
            <a:avLst/>
          </a:prstGeom>
        </p:spPr>
      </p:pic>
      <p:sp>
        <p:nvSpPr>
          <p:cNvPr id="9" name="CustomShape 3">
            <a:extLst>
              <a:ext uri="{FF2B5EF4-FFF2-40B4-BE49-F238E27FC236}">
                <a16:creationId xmlns:a16="http://schemas.microsoft.com/office/drawing/2014/main" id="{CCD94F62-8512-45A9-86DC-8371E7871D53}"/>
              </a:ext>
            </a:extLst>
          </p:cNvPr>
          <p:cNvSpPr/>
          <p:nvPr/>
        </p:nvSpPr>
        <p:spPr>
          <a:xfrm rot="10800000">
            <a:off x="7191960" y="728100"/>
            <a:ext cx="5000040" cy="5400720"/>
          </a:xfrm>
          <a:custGeom>
            <a:avLst/>
            <a:gdLst/>
            <a:ahLst/>
            <a:cxnLst/>
            <a:rect l="0" t="0" r="r" b="b"/>
            <a:pathLst>
              <a:path w="5000439" h="5400963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" name="Titolo 1">
            <a:extLst>
              <a:ext uri="{FF2B5EF4-FFF2-40B4-BE49-F238E27FC236}">
                <a16:creationId xmlns:a16="http://schemas.microsoft.com/office/drawing/2014/main" id="{0EC17777-612A-48D2-924A-7A8BDD95F411}"/>
              </a:ext>
            </a:extLst>
          </p:cNvPr>
          <p:cNvSpPr txBox="1">
            <a:spLocks/>
          </p:cNvSpPr>
          <p:nvPr/>
        </p:nvSpPr>
        <p:spPr bwMode="auto">
          <a:xfrm>
            <a:off x="199054" y="151671"/>
            <a:ext cx="9338486" cy="662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50397" rIns="0" bIns="0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5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eaLnBrk="1" fontAlgn="auto" hangingPunct="1">
              <a:spcAft>
                <a:spcPts val="0"/>
              </a:spcAft>
              <a:buSzPct val="45000"/>
              <a:defRPr/>
            </a:pPr>
            <a:endParaRPr lang="it-IT" altLang="it-IT" sz="4000" spc="300" dirty="0">
              <a:solidFill>
                <a:schemeClr val="tx1"/>
              </a:solidFill>
              <a:latin typeface="Loblolly Display SSi" panose="02020500000000000000" pitchFamily="18" charset="0"/>
              <a:ea typeface="+mn-ea"/>
              <a:cs typeface="+mn-cs"/>
            </a:endParaRPr>
          </a:p>
        </p:txBody>
      </p:sp>
      <p:sp>
        <p:nvSpPr>
          <p:cNvPr id="12" name="Titolo 1">
            <a:extLst>
              <a:ext uri="{FF2B5EF4-FFF2-40B4-BE49-F238E27FC236}">
                <a16:creationId xmlns:a16="http://schemas.microsoft.com/office/drawing/2014/main" id="{0F5E263A-8171-4D83-8371-3B2258D07FFE}"/>
              </a:ext>
            </a:extLst>
          </p:cNvPr>
          <p:cNvSpPr txBox="1">
            <a:spLocks/>
          </p:cNvSpPr>
          <p:nvPr/>
        </p:nvSpPr>
        <p:spPr bwMode="auto">
          <a:xfrm>
            <a:off x="197734" y="109618"/>
            <a:ext cx="6965080" cy="662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50397" rIns="0" bIns="0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5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5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eaLnBrk="1" fontAlgn="auto" hangingPunct="1">
              <a:spcAft>
                <a:spcPts val="0"/>
              </a:spcAft>
              <a:buSzPct val="45000"/>
              <a:buFont typeface="StarSymbol"/>
              <a:buNone/>
              <a:defRPr/>
            </a:pPr>
            <a:r>
              <a:rPr lang="it-IT" altLang="it-IT" sz="4000" spc="300" dirty="0">
                <a:solidFill>
                  <a:schemeClr val="tx1"/>
                </a:solidFill>
                <a:latin typeface="Loblolly Display SSi" panose="02020500000000000000" pitchFamily="18" charset="0"/>
                <a:ea typeface="+mn-ea"/>
                <a:cs typeface="+mn-cs"/>
              </a:rPr>
              <a:t>Quale impatto hanno?</a:t>
            </a:r>
          </a:p>
        </p:txBody>
      </p:sp>
      <p:pic>
        <p:nvPicPr>
          <p:cNvPr id="16" name="object 5">
            <a:extLst>
              <a:ext uri="{FF2B5EF4-FFF2-40B4-BE49-F238E27FC236}">
                <a16:creationId xmlns:a16="http://schemas.microsoft.com/office/drawing/2014/main" id="{2F3B2BC3-5C61-4246-A00D-C7180B84A1A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313" y="4267581"/>
            <a:ext cx="6759539" cy="2515188"/>
          </a:xfrm>
          <a:prstGeom prst="rect">
            <a:avLst/>
          </a:prstGeom>
        </p:spPr>
      </p:pic>
      <p:sp>
        <p:nvSpPr>
          <p:cNvPr id="19" name="object 4">
            <a:extLst>
              <a:ext uri="{FF2B5EF4-FFF2-40B4-BE49-F238E27FC236}">
                <a16:creationId xmlns:a16="http://schemas.microsoft.com/office/drawing/2014/main" id="{8BB0A820-DF7C-4D10-8F75-3A676E0C1B65}"/>
              </a:ext>
            </a:extLst>
          </p:cNvPr>
          <p:cNvSpPr txBox="1"/>
          <p:nvPr/>
        </p:nvSpPr>
        <p:spPr>
          <a:xfrm>
            <a:off x="627258" y="3153476"/>
            <a:ext cx="5355593" cy="566736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 marR="6773" algn="just">
              <a:lnSpc>
                <a:spcPct val="114999"/>
              </a:lnSpc>
              <a:spcBef>
                <a:spcPts val="133"/>
              </a:spcBef>
            </a:pPr>
            <a:r>
              <a:rPr sz="1600" u="sng" spc="-13" dirty="0">
                <a:solidFill>
                  <a:srgbClr val="0097A7"/>
                </a:solidFill>
                <a:uFill>
                  <a:solidFill>
                    <a:srgbClr val="0097A7"/>
                  </a:solidFill>
                </a:uFill>
                <a:latin typeface="Calibri"/>
                <a:cs typeface="Calibri"/>
                <a:hlinkClick r:id="rId5"/>
              </a:rPr>
              <a:t>https://wikimediafoundation.org/news/2020/10/22/world-heal </a:t>
            </a:r>
            <a:r>
              <a:rPr sz="1600" spc="-7" dirty="0">
                <a:solidFill>
                  <a:srgbClr val="0097A7"/>
                </a:solidFill>
                <a:latin typeface="Calibri"/>
                <a:cs typeface="Calibri"/>
              </a:rPr>
              <a:t> </a:t>
            </a:r>
            <a:r>
              <a:rPr sz="1600" u="sng" spc="-13" dirty="0">
                <a:solidFill>
                  <a:srgbClr val="0097A7"/>
                </a:solidFill>
                <a:uFill>
                  <a:solidFill>
                    <a:srgbClr val="0097A7"/>
                  </a:solidFill>
                </a:uFill>
                <a:latin typeface="Calibri"/>
                <a:cs typeface="Calibri"/>
                <a:hlinkClick r:id="rId5"/>
              </a:rPr>
              <a:t>th-organization-and-wikimedia-foundation-expand-access/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FE9596F4-2D01-4DC1-B7C8-4C2421E65D0D}"/>
              </a:ext>
            </a:extLst>
          </p:cNvPr>
          <p:cNvSpPr txBox="1"/>
          <p:nvPr/>
        </p:nvSpPr>
        <p:spPr>
          <a:xfrm>
            <a:off x="197734" y="1292786"/>
            <a:ext cx="6214641" cy="1754326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World Health Organization and Wikimedia Foundation expand access to trusted information about COVID-19 on Wikipedia</a:t>
            </a:r>
          </a:p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Wikimedia Foundation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22-10-2020</a:t>
            </a:r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4826D1E1-20EC-4BE5-BD86-583AB05359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151" y="1464200"/>
            <a:ext cx="4927922" cy="3719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674026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3508</TotalTime>
  <Words>1621</Words>
  <Application>Microsoft Office PowerPoint</Application>
  <PresentationFormat>Widescreen</PresentationFormat>
  <Paragraphs>179</Paragraphs>
  <Slides>24</Slides>
  <Notes>19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24</vt:i4>
      </vt:variant>
    </vt:vector>
  </HeadingPairs>
  <TitlesOfParts>
    <vt:vector size="32" baseType="lpstr">
      <vt:lpstr>Arial</vt:lpstr>
      <vt:lpstr>Calibri</vt:lpstr>
      <vt:lpstr>Calibri Light</vt:lpstr>
      <vt:lpstr>Cooper Black</vt:lpstr>
      <vt:lpstr>Loblolly Display SSi</vt:lpstr>
      <vt:lpstr>StarSymbol</vt:lpstr>
      <vt:lpstr>Times New Roman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Crediti</vt:lpstr>
      <vt:lpstr>Crediti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Cosa è e cosa fa Wikimedia Italia in ambito educativo</dc:title>
  <dc:creator>Ilario valdelli</dc:creator>
  <cp:lastModifiedBy>Francisco Ardini</cp:lastModifiedBy>
  <cp:revision>114</cp:revision>
  <dcterms:created xsi:type="dcterms:W3CDTF">2018-09-14T21:29:36Z</dcterms:created>
  <dcterms:modified xsi:type="dcterms:W3CDTF">2021-10-14T21:43:38Z</dcterms:modified>
</cp:coreProperties>
</file>